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7"/>
  </p:notesMasterIdLst>
  <p:handoutMasterIdLst>
    <p:handoutMasterId r:id="rId18"/>
  </p:handoutMasterIdLst>
  <p:sldIdLst>
    <p:sldId id="256" r:id="rId3"/>
    <p:sldId id="260" r:id="rId4"/>
    <p:sldId id="261" r:id="rId5"/>
    <p:sldId id="262" r:id="rId6"/>
    <p:sldId id="263" r:id="rId7"/>
    <p:sldId id="264" r:id="rId8"/>
    <p:sldId id="265" r:id="rId9"/>
    <p:sldId id="266" r:id="rId10"/>
    <p:sldId id="272" r:id="rId11"/>
    <p:sldId id="270" r:id="rId12"/>
    <p:sldId id="267" r:id="rId13"/>
    <p:sldId id="269" r:id="rId14"/>
    <p:sldId id="268"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3" autoAdjust="0"/>
    <p:restoredTop sz="63177" autoAdjust="0"/>
  </p:normalViewPr>
  <p:slideViewPr>
    <p:cSldViewPr snapToGrid="0">
      <p:cViewPr varScale="1">
        <p:scale>
          <a:sx n="49" d="100"/>
          <a:sy n="49" d="100"/>
        </p:scale>
        <p:origin x="2214" y="36"/>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1890" y="-2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dirty="0"/>
              <a:t>Sketching Techniques</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dirty="0" smtClean="0"/>
              <a:t>PLTW Gateway</a:t>
            </a:r>
            <a:endParaRPr lang="en-US" baseline="30000" dirty="0"/>
          </a:p>
          <a:p>
            <a:pPr>
              <a:defRPr/>
            </a:pPr>
            <a:r>
              <a:rPr lang="en-US" dirty="0"/>
              <a:t>Unit 1 – Lesson 1.4 – Sketching and Dimensioning Techniques</a:t>
            </a:r>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pPr>
              <a:defRPr/>
            </a:pPr>
            <a:r>
              <a:rPr lang="en-US" dirty="0"/>
              <a:t>© 2011 Project Lead The Way, </a:t>
            </a:r>
            <a:r>
              <a:rPr lang="en-US" dirty="0" smtClean="0"/>
              <a:t>Inc.</a:t>
            </a:r>
            <a:endParaRPr lang="en-US" dirty="0"/>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CE5FAB9-40E8-429B-B10B-74B17A72F6E1}" type="slidenum">
              <a:rPr lang="en-US"/>
              <a:pPr>
                <a:defRPr/>
              </a:pPr>
              <a:t>‹#›</a:t>
            </a:fld>
            <a:endParaRPr lang="en-US" dirty="0"/>
          </a:p>
        </p:txBody>
      </p:sp>
    </p:spTree>
    <p:extLst>
      <p:ext uri="{BB962C8B-B14F-4D97-AF65-F5344CB8AC3E}">
        <p14:creationId xmlns:p14="http://schemas.microsoft.com/office/powerpoint/2010/main" val="2051767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dirty="0"/>
              <a:t>Sketching Techniques</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dirty="0" smtClean="0"/>
              <a:t>PLTW Gateway</a:t>
            </a:r>
            <a:endParaRPr lang="en-US" baseline="30000" dirty="0"/>
          </a:p>
          <a:p>
            <a:pPr>
              <a:defRPr/>
            </a:pPr>
            <a:r>
              <a:rPr lang="en-US" dirty="0"/>
              <a:t>Unit 1 – Lesson 1.4 – Sketching and Dimensioning Techniques</a:t>
            </a:r>
          </a:p>
        </p:txBody>
      </p:sp>
      <p:sp>
        <p:nvSpPr>
          <p:cNvPr id="17414"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defRPr/>
            </a:pPr>
            <a:r>
              <a:rPr lang="en-US" sz="1200" dirty="0" smtClean="0"/>
              <a:t>© 2011 Project Lead The Way, Inc.</a:t>
            </a:r>
            <a:endParaRPr lang="en-US" sz="1200" dirty="0"/>
          </a:p>
        </p:txBody>
      </p:sp>
      <p:sp>
        <p:nvSpPr>
          <p:cNvPr id="17415"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B550D57C-DEF9-4724-A7F8-7CDF16D94B41}" type="slidenum">
              <a:rPr lang="en-US" sz="1200"/>
              <a:pPr algn="r" defTabSz="931863"/>
              <a:t>‹#›</a:t>
            </a:fld>
            <a:endParaRPr lang="en-US" sz="1200" dirty="0"/>
          </a:p>
        </p:txBody>
      </p:sp>
    </p:spTree>
    <p:extLst>
      <p:ext uri="{BB962C8B-B14F-4D97-AF65-F5344CB8AC3E}">
        <p14:creationId xmlns:p14="http://schemas.microsoft.com/office/powerpoint/2010/main" val="360991220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1843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3072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30724" name="Rectangle 2"/>
          <p:cNvSpPr>
            <a:spLocks noGrp="1" noRot="1" noChangeAspect="1" noChangeArrowheads="1" noTextEdit="1"/>
          </p:cNvSpPr>
          <p:nvPr>
            <p:ph type="sldImg"/>
          </p:nvPr>
        </p:nvSpPr>
        <p:spPr>
          <a:xfrm>
            <a:off x="1144588" y="685800"/>
            <a:ext cx="4572000" cy="3429000"/>
          </a:xfrm>
          <a:ln/>
        </p:spPr>
      </p:sp>
      <p:sp>
        <p:nvSpPr>
          <p:cNvPr id="30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view represents the part as seen from the top of the object.  The line of sight is indicated by the red arrow.</a:t>
            </a:r>
          </a:p>
          <a:p>
            <a:pPr eaLnBrk="1" hangingPunct="1"/>
            <a:r>
              <a:rPr lang="en-US" dirty="0" smtClean="0"/>
              <a:t>Which line is an object line?</a:t>
            </a:r>
          </a:p>
          <a:p>
            <a:pPr eaLnBrk="1" hangingPunct="1"/>
            <a:r>
              <a:rPr lang="en-US" dirty="0" smtClean="0"/>
              <a:t>[Click to reveal an answer.]</a:t>
            </a:r>
          </a:p>
          <a:p>
            <a:pPr eaLnBrk="1" hangingPunct="1"/>
            <a:r>
              <a:rPr lang="en-US" dirty="0" smtClean="0"/>
              <a:t>Which line is a hidden line?</a:t>
            </a:r>
          </a:p>
          <a:p>
            <a:pPr eaLnBrk="1" hangingPunct="1"/>
            <a:r>
              <a:rPr lang="en-US" dirty="0" smtClean="0"/>
              <a:t>[Click to reveal an answer.] In this view hidden lines is used to show the edges of a hole not visible from the top of the object.</a:t>
            </a:r>
          </a:p>
          <a:p>
            <a:pPr eaLnBrk="1" hangingPunct="1"/>
            <a:r>
              <a:rPr lang="en-US" dirty="0" smtClean="0"/>
              <a:t>Which</a:t>
            </a:r>
            <a:r>
              <a:rPr lang="en-US" baseline="0" dirty="0" smtClean="0"/>
              <a:t> line is a center line?</a:t>
            </a:r>
          </a:p>
          <a:p>
            <a:pPr eaLnBrk="1" hangingPunct="1"/>
            <a:r>
              <a:rPr lang="en-US" baseline="0" dirty="0" smtClean="0"/>
              <a:t>[Click to reveal an answer.]</a:t>
            </a:r>
            <a:r>
              <a:rPr lang="en-US" dirty="0" smtClean="0"/>
              <a:t> In this view the center line is used to identify the center of the hole in the object.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867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8676" name="Rectangle 2"/>
          <p:cNvSpPr>
            <a:spLocks noGrp="1" noRot="1" noChangeAspect="1" noChangeArrowheads="1" noTextEdit="1"/>
          </p:cNvSpPr>
          <p:nvPr>
            <p:ph type="sldImg"/>
          </p:nvPr>
        </p:nvSpPr>
        <p:spPr>
          <a:xfrm>
            <a:off x="1144588" y="685800"/>
            <a:ext cx="4572000" cy="3429000"/>
          </a:xfrm>
          <a:ln/>
        </p:spPr>
      </p:sp>
      <p:sp>
        <p:nvSpPr>
          <p:cNvPr id="286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view represents the part as seen from the front of the object.  The line of sight is indicated by the red arrow.</a:t>
            </a:r>
          </a:p>
          <a:p>
            <a:pPr eaLnBrk="1" hangingPunct="1"/>
            <a:endParaRPr lang="en-US" dirty="0" smtClean="0"/>
          </a:p>
          <a:p>
            <a:pPr eaLnBrk="1" hangingPunct="1"/>
            <a:r>
              <a:rPr lang="en-US" dirty="0" smtClean="0"/>
              <a:t>Which line is an object line?</a:t>
            </a:r>
          </a:p>
          <a:p>
            <a:pPr eaLnBrk="1" hangingPunct="1"/>
            <a:r>
              <a:rPr lang="en-US" dirty="0" smtClean="0"/>
              <a:t>[Click to reveal an answer.]</a:t>
            </a:r>
          </a:p>
          <a:p>
            <a:pPr eaLnBrk="1" hangingPunct="1"/>
            <a:r>
              <a:rPr lang="en-US" dirty="0" smtClean="0"/>
              <a:t>Which</a:t>
            </a:r>
            <a:r>
              <a:rPr lang="en-US" baseline="0" dirty="0" smtClean="0"/>
              <a:t> line is a center line?</a:t>
            </a:r>
          </a:p>
          <a:p>
            <a:pPr eaLnBrk="1" hangingPunct="1"/>
            <a:r>
              <a:rPr lang="en-US" baseline="0" dirty="0" smtClean="0"/>
              <a:t>[Click to reveal an answer.]</a:t>
            </a:r>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969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9700" name="Rectangle 2"/>
          <p:cNvSpPr>
            <a:spLocks noGrp="1" noRot="1" noChangeAspect="1" noChangeArrowheads="1" noTextEdit="1"/>
          </p:cNvSpPr>
          <p:nvPr>
            <p:ph type="sldImg"/>
          </p:nvPr>
        </p:nvSpPr>
        <p:spPr>
          <a:xfrm>
            <a:off x="1144588" y="685800"/>
            <a:ext cx="4572000" cy="3429000"/>
          </a:xfrm>
          <a:ln/>
        </p:spPr>
      </p:sp>
      <p:sp>
        <p:nvSpPr>
          <p:cNvPr id="297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view represents the part as seen from the right side of the object.  The line of sight is indicated by the red arrow.</a:t>
            </a:r>
          </a:p>
          <a:p>
            <a:pPr eaLnBrk="1" hangingPunct="1"/>
            <a:endParaRPr lang="en-US" dirty="0" smtClean="0"/>
          </a:p>
          <a:p>
            <a:pPr eaLnBrk="1" hangingPunct="1"/>
            <a:r>
              <a:rPr lang="en-US" dirty="0" smtClean="0"/>
              <a:t>Which line is an object line?</a:t>
            </a:r>
          </a:p>
          <a:p>
            <a:pPr eaLnBrk="1" hangingPunct="1"/>
            <a:r>
              <a:rPr lang="en-US" dirty="0" smtClean="0"/>
              <a:t>[Click to reveal an answer.]</a:t>
            </a:r>
          </a:p>
          <a:p>
            <a:pPr eaLnBrk="1" hangingPunct="1"/>
            <a:r>
              <a:rPr lang="en-US" dirty="0" smtClean="0"/>
              <a:t>Which line is a hidden line?</a:t>
            </a:r>
          </a:p>
          <a:p>
            <a:pPr eaLnBrk="1" hangingPunct="1"/>
            <a:r>
              <a:rPr lang="en-US" dirty="0" smtClean="0"/>
              <a:t>[Click to reveal an answer.] In this view hidden</a:t>
            </a:r>
            <a:r>
              <a:rPr lang="en-US" baseline="0" dirty="0" smtClean="0"/>
              <a:t> lines are used to indicate the edges of the through hole as well as the bottom of the slot that can not be seen when viewing the part from the right side.</a:t>
            </a:r>
            <a:endParaRPr lang="en-US" dirty="0" smtClean="0"/>
          </a:p>
          <a:p>
            <a:pPr eaLnBrk="1" hangingPunct="1"/>
            <a:r>
              <a:rPr lang="en-US" dirty="0" smtClean="0"/>
              <a:t>Which</a:t>
            </a:r>
            <a:r>
              <a:rPr lang="en-US" baseline="0" dirty="0" smtClean="0"/>
              <a:t> line is a center line?</a:t>
            </a:r>
          </a:p>
          <a:p>
            <a:pPr eaLnBrk="1" hangingPunct="1"/>
            <a:r>
              <a:rPr lang="en-US" baseline="0" dirty="0" smtClean="0"/>
              <a:t>[Click to reveal an answer.]</a:t>
            </a:r>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765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7652" name="Rectangle 2"/>
          <p:cNvSpPr>
            <a:spLocks noGrp="1" noRot="1" noChangeAspect="1" noChangeArrowheads="1" noTextEdit="1"/>
          </p:cNvSpPr>
          <p:nvPr>
            <p:ph type="sldImg"/>
          </p:nvPr>
        </p:nvSpPr>
        <p:spPr>
          <a:xfrm>
            <a:off x="1144588" y="685800"/>
            <a:ext cx="4572000" cy="3429000"/>
          </a:xfrm>
          <a:ln/>
        </p:spPr>
      </p:sp>
      <p:sp>
        <p:nvSpPr>
          <p:cNvPr id="27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Which line is an object line?</a:t>
            </a:r>
          </a:p>
          <a:p>
            <a:pPr eaLnBrk="1" hangingPunct="1"/>
            <a:r>
              <a:rPr lang="en-US" dirty="0" smtClean="0"/>
              <a:t>[Click to reveal an answer.]</a:t>
            </a:r>
          </a:p>
          <a:p>
            <a:pPr eaLnBrk="1" hangingPunct="1"/>
            <a:r>
              <a:rPr lang="en-US" dirty="0" smtClean="0"/>
              <a:t>Which line is a construction line?</a:t>
            </a:r>
          </a:p>
          <a:p>
            <a:pPr eaLnBrk="1" hangingPunct="1"/>
            <a:r>
              <a:rPr lang="en-US" dirty="0" smtClean="0"/>
              <a:t>[Click to reveal an answer.]</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3174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048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0484" name="Rectangle 2"/>
          <p:cNvSpPr>
            <a:spLocks noGrp="1" noRot="1" noChangeAspect="1" noChangeArrowheads="1" noTextEdit="1"/>
          </p:cNvSpPr>
          <p:nvPr>
            <p:ph type="sldImg"/>
          </p:nvPr>
        </p:nvSpPr>
        <p:spPr>
          <a:xfrm>
            <a:off x="1144588" y="685800"/>
            <a:ext cx="4572000" cy="3429000"/>
          </a:xfrm>
          <a:ln/>
        </p:spPr>
      </p:sp>
      <p:sp>
        <p:nvSpPr>
          <p:cNvPr id="204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the engineering field, sketches are often used to brainstorm ideas and to solve problems. Many times they are used to communicate ideas to other people for better understanding or explanation of an object. Sketches are also used for</a:t>
            </a:r>
            <a:r>
              <a:rPr lang="en-US" baseline="0" dirty="0" smtClean="0"/>
              <a:t> documentation</a:t>
            </a:r>
            <a:r>
              <a:rPr lang="en-US" dirty="0"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1508" name="Rectangle 2"/>
          <p:cNvSpPr>
            <a:spLocks noGrp="1" noRot="1" noChangeAspect="1" noChangeArrowheads="1" noTextEdit="1"/>
          </p:cNvSpPr>
          <p:nvPr>
            <p:ph type="sldImg"/>
          </p:nvPr>
        </p:nvSpPr>
        <p:spPr>
          <a:xfrm>
            <a:off x="1144588" y="685800"/>
            <a:ext cx="4572000" cy="3429000"/>
          </a:xfrm>
          <a:ln/>
        </p:spPr>
      </p:sp>
      <p:sp>
        <p:nvSpPr>
          <p:cNvPr id="215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Creating and using hand sketches provides several advantages. Sketches are convenient and can be created almost anywhere, plus they are inexpensive. Few additional materials are needed. Only pencil and paper (or a napkin) is required to create a sketch.  In many cases, you may be brainstorming and simply</a:t>
            </a:r>
            <a:r>
              <a:rPr lang="en-US" baseline="0" dirty="0" smtClean="0"/>
              <a:t> documenting your ideas.  In other cases, you may be trying to communicate technical information. In this presentation we will be talking about techniques commonly used in technical sketching.</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253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2532" name="Rectangle 2"/>
          <p:cNvSpPr>
            <a:spLocks noGrp="1" noRot="1" noChangeAspect="1" noChangeArrowheads="1" noTextEdit="1"/>
          </p:cNvSpPr>
          <p:nvPr>
            <p:ph type="sldImg"/>
          </p:nvPr>
        </p:nvSpPr>
        <p:spPr>
          <a:xfrm>
            <a:off x="1144588" y="685800"/>
            <a:ext cx="4572000" cy="3429000"/>
          </a:xfrm>
          <a:ln/>
        </p:spPr>
      </p:sp>
      <p:sp>
        <p:nvSpPr>
          <p:cNvPr id="225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some skills that we need to discuss, such as vertical lines, horizontal lines, plus inclined or slanted lines. To create any of the lines shown, it is important to plot or locate two points, the start and end points, before you attempt to draw the line.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355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3556" name="Rectangle 2"/>
          <p:cNvSpPr>
            <a:spLocks noGrp="1" noRot="1" noChangeAspect="1" noChangeArrowheads="1" noTextEdit="1"/>
          </p:cNvSpPr>
          <p:nvPr>
            <p:ph type="sldImg"/>
          </p:nvPr>
        </p:nvSpPr>
        <p:spPr>
          <a:xfrm>
            <a:off x="1144588" y="685800"/>
            <a:ext cx="4572000" cy="3429000"/>
          </a:xfrm>
          <a:ln/>
        </p:spPr>
      </p:sp>
      <p:sp>
        <p:nvSpPr>
          <p:cNvPr id="235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sketching a line, first, plot the start and end points. Next, draw short line segments between the two points so that you have an idea of where the line will be drawn. Finally, darken the smaller lines so that one solid line appears between the two points. You will repeat the same process when drawing vertical or inclined lines.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457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4580" name="Rectangle 2"/>
          <p:cNvSpPr>
            <a:spLocks noGrp="1" noRot="1" noChangeAspect="1" noChangeArrowheads="1" noTextEdit="1"/>
          </p:cNvSpPr>
          <p:nvPr>
            <p:ph type="sldImg"/>
          </p:nvPr>
        </p:nvSpPr>
        <p:spPr>
          <a:xfrm>
            <a:off x="1144588" y="685800"/>
            <a:ext cx="4572000" cy="3429000"/>
          </a:xfrm>
          <a:ln/>
        </p:spPr>
      </p:sp>
      <p:sp>
        <p:nvSpPr>
          <p:cNvPr id="245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To sketch a circle, you will complete a five step process. In step one, create a horizontal and vertical line the size of the desired diameter of the circle. Make sure the two lines intersect each other at the midpoints of the lines. For step two, sketch a square the size of the desired diameter. Make all horizontal and vertical lines the same length to ensure a true square shape. In step three, create diagonal or slanted lines connecting the four original diameter size marks together.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560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5604" name="Rectangle 2"/>
          <p:cNvSpPr>
            <a:spLocks noGrp="1" noRot="1" noChangeAspect="1" noChangeArrowheads="1" noTextEdit="1"/>
          </p:cNvSpPr>
          <p:nvPr>
            <p:ph type="sldImg"/>
          </p:nvPr>
        </p:nvSpPr>
        <p:spPr>
          <a:xfrm>
            <a:off x="1144588" y="685800"/>
            <a:ext cx="4572000" cy="3429000"/>
          </a:xfrm>
          <a:ln/>
        </p:spPr>
      </p:sp>
      <p:sp>
        <p:nvSpPr>
          <p:cNvPr id="25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in step four, create a mark at the center location for each of the triangles. In the last step, sketch curved lines using the original diameter marks and the center marks just created to complete a perfect circle.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6628" name="Rectangle 2"/>
          <p:cNvSpPr>
            <a:spLocks noGrp="1" noRot="1" noChangeAspect="1" noChangeArrowheads="1" noTextEdit="1"/>
          </p:cNvSpPr>
          <p:nvPr>
            <p:ph type="sldImg"/>
          </p:nvPr>
        </p:nvSpPr>
        <p:spPr>
          <a:xfrm>
            <a:off x="1144588" y="685800"/>
            <a:ext cx="4572000" cy="3429000"/>
          </a:xfrm>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four basic types of lines used when creating sketches. In the following slides, you will be shown each type of line and how it is used on a sketch.</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Construction lines are lightly drawn lines that you can use to help you draw other lines properly. If you hold your paper an arm’s length away, you should not be able to see construction lines. They can even be erased after the object is sketched.</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Object lines are thick lines used to show visible edges of an object. In many situations, construction lines are converted to object lines.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Hidden lines are used to show interior details not visible from the a particular view of the object.</a:t>
            </a:r>
            <a:r>
              <a:rPr lang="en-US" baseline="0" dirty="0" smtClean="0"/>
              <a:t> </a:t>
            </a:r>
            <a:endParaRPr lang="en-US" dirty="0" smtClean="0"/>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Center lines are used to define the center of the arcs, circles, or symmetrical parts. They are drawn half as thick as object lines.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Sketching Techniques</a:t>
            </a:r>
          </a:p>
        </p:txBody>
      </p:sp>
      <p:sp>
        <p:nvSpPr>
          <p:cNvPr id="2662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1.4 – Sketching and Dimensioning Techniques</a:t>
            </a:r>
          </a:p>
        </p:txBody>
      </p:sp>
      <p:sp>
        <p:nvSpPr>
          <p:cNvPr id="26628" name="Rectangle 2"/>
          <p:cNvSpPr>
            <a:spLocks noGrp="1" noRot="1" noChangeAspect="1" noChangeArrowheads="1" noTextEdit="1"/>
          </p:cNvSpPr>
          <p:nvPr>
            <p:ph type="sldImg"/>
          </p:nvPr>
        </p:nvSpPr>
        <p:spPr>
          <a:xfrm>
            <a:off x="1144588" y="685800"/>
            <a:ext cx="4572000" cy="3429000"/>
          </a:xfrm>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Consider this object in the following sketches that illustrate different types of lines.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786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30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62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50897-420D-4D54-95CB-9DCDC890D5CB}" type="slidenum">
              <a:rPr lang="en-US"/>
              <a:pPr>
                <a:defRPr/>
              </a:pPr>
              <a:t>‹#›</a:t>
            </a:fld>
            <a:endParaRPr lang="en-US" dirty="0"/>
          </a:p>
        </p:txBody>
      </p:sp>
    </p:spTree>
    <p:extLst>
      <p:ext uri="{BB962C8B-B14F-4D97-AF65-F5344CB8AC3E}">
        <p14:creationId xmlns:p14="http://schemas.microsoft.com/office/powerpoint/2010/main" val="184073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5A9F28-D327-432D-BA5A-4425C7F257AB}" type="slidenum">
              <a:rPr lang="en-US"/>
              <a:pPr>
                <a:defRPr/>
              </a:pPr>
              <a:t>‹#›</a:t>
            </a:fld>
            <a:endParaRPr lang="en-US" dirty="0"/>
          </a:p>
        </p:txBody>
      </p:sp>
    </p:spTree>
    <p:extLst>
      <p:ext uri="{BB962C8B-B14F-4D97-AF65-F5344CB8AC3E}">
        <p14:creationId xmlns:p14="http://schemas.microsoft.com/office/powerpoint/2010/main" val="237977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AF356E-074A-443B-B17C-C19C857B3568}" type="slidenum">
              <a:rPr lang="en-US"/>
              <a:pPr>
                <a:defRPr/>
              </a:pPr>
              <a:t>‹#›</a:t>
            </a:fld>
            <a:endParaRPr lang="en-US" dirty="0"/>
          </a:p>
        </p:txBody>
      </p:sp>
    </p:spTree>
    <p:extLst>
      <p:ext uri="{BB962C8B-B14F-4D97-AF65-F5344CB8AC3E}">
        <p14:creationId xmlns:p14="http://schemas.microsoft.com/office/powerpoint/2010/main" val="404970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7C8684-B994-4AD0-B540-52DA023504D8}" type="slidenum">
              <a:rPr lang="en-US"/>
              <a:pPr>
                <a:defRPr/>
              </a:pPr>
              <a:t>‹#›</a:t>
            </a:fld>
            <a:endParaRPr lang="en-US" dirty="0"/>
          </a:p>
        </p:txBody>
      </p:sp>
    </p:spTree>
    <p:extLst>
      <p:ext uri="{BB962C8B-B14F-4D97-AF65-F5344CB8AC3E}">
        <p14:creationId xmlns:p14="http://schemas.microsoft.com/office/powerpoint/2010/main" val="169604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B791C41-E89C-4722-A114-D9225574B21C}" type="slidenum">
              <a:rPr lang="en-US"/>
              <a:pPr>
                <a:defRPr/>
              </a:pPr>
              <a:t>‹#›</a:t>
            </a:fld>
            <a:endParaRPr lang="en-US" dirty="0"/>
          </a:p>
        </p:txBody>
      </p:sp>
    </p:spTree>
    <p:extLst>
      <p:ext uri="{BB962C8B-B14F-4D97-AF65-F5344CB8AC3E}">
        <p14:creationId xmlns:p14="http://schemas.microsoft.com/office/powerpoint/2010/main" val="266815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82097BB-A38C-4547-8B69-F3B0327BF3B8}" type="slidenum">
              <a:rPr lang="en-US"/>
              <a:pPr>
                <a:defRPr/>
              </a:pPr>
              <a:t>‹#›</a:t>
            </a:fld>
            <a:endParaRPr lang="en-US" dirty="0"/>
          </a:p>
        </p:txBody>
      </p:sp>
    </p:spTree>
    <p:extLst>
      <p:ext uri="{BB962C8B-B14F-4D97-AF65-F5344CB8AC3E}">
        <p14:creationId xmlns:p14="http://schemas.microsoft.com/office/powerpoint/2010/main" val="3368068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0E5ED74-2DDB-4026-BCC9-5A75D2145CE7}" type="slidenum">
              <a:rPr lang="en-US"/>
              <a:pPr>
                <a:defRPr/>
              </a:pPr>
              <a:t>‹#›</a:t>
            </a:fld>
            <a:endParaRPr lang="en-US" dirty="0"/>
          </a:p>
        </p:txBody>
      </p:sp>
    </p:spTree>
    <p:extLst>
      <p:ext uri="{BB962C8B-B14F-4D97-AF65-F5344CB8AC3E}">
        <p14:creationId xmlns:p14="http://schemas.microsoft.com/office/powerpoint/2010/main" val="69252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3C56E7-D9F4-4C9D-97E6-A74243C58976}" type="slidenum">
              <a:rPr lang="en-US"/>
              <a:pPr>
                <a:defRPr/>
              </a:pPr>
              <a:t>‹#›</a:t>
            </a:fld>
            <a:endParaRPr lang="en-US" dirty="0"/>
          </a:p>
        </p:txBody>
      </p:sp>
    </p:spTree>
    <p:extLst>
      <p:ext uri="{BB962C8B-B14F-4D97-AF65-F5344CB8AC3E}">
        <p14:creationId xmlns:p14="http://schemas.microsoft.com/office/powerpoint/2010/main" val="79620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40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C5187E-D584-47D5-AC81-8F2308AE7CB2}" type="slidenum">
              <a:rPr lang="en-US"/>
              <a:pPr>
                <a:defRPr/>
              </a:pPr>
              <a:t>‹#›</a:t>
            </a:fld>
            <a:endParaRPr lang="en-US" dirty="0"/>
          </a:p>
        </p:txBody>
      </p:sp>
    </p:spTree>
    <p:extLst>
      <p:ext uri="{BB962C8B-B14F-4D97-AF65-F5344CB8AC3E}">
        <p14:creationId xmlns:p14="http://schemas.microsoft.com/office/powerpoint/2010/main" val="69985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6AE4AA-D226-4606-B949-9DAE6C45C855}" type="slidenum">
              <a:rPr lang="en-US"/>
              <a:pPr>
                <a:defRPr/>
              </a:pPr>
              <a:t>‹#›</a:t>
            </a:fld>
            <a:endParaRPr lang="en-US" dirty="0"/>
          </a:p>
        </p:txBody>
      </p:sp>
    </p:spTree>
    <p:extLst>
      <p:ext uri="{BB962C8B-B14F-4D97-AF65-F5344CB8AC3E}">
        <p14:creationId xmlns:p14="http://schemas.microsoft.com/office/powerpoint/2010/main" val="1957566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970FBF-53C6-40AF-A3D6-5CFDF7727E35}" type="slidenum">
              <a:rPr lang="en-US"/>
              <a:pPr>
                <a:defRPr/>
              </a:pPr>
              <a:t>‹#›</a:t>
            </a:fld>
            <a:endParaRPr lang="en-US" dirty="0"/>
          </a:p>
        </p:txBody>
      </p:sp>
    </p:spTree>
    <p:extLst>
      <p:ext uri="{BB962C8B-B14F-4D97-AF65-F5344CB8AC3E}">
        <p14:creationId xmlns:p14="http://schemas.microsoft.com/office/powerpoint/2010/main" val="373619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158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17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92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510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30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316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62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PLTW_Logo_Print Fina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71600" y="795338"/>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3B6A17-5847-4D7B-BC4A-C3FA108A7E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Sketching Techniques</a:t>
            </a:r>
            <a:endParaRPr lang="en-US" b="1" kern="0"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858000" y="6629400"/>
            <a:ext cx="2209800" cy="228600"/>
          </a:xfrm>
        </p:spPr>
        <p:txBody>
          <a:bodyPr/>
          <a:lstStyle/>
          <a:p>
            <a:pPr algn="r"/>
            <a:r>
              <a:rPr lang="en-US" sz="800" dirty="0" smtClean="0">
                <a:latin typeface="Arial" panose="020B0604020202020204" pitchFamily="34" charset="0"/>
                <a:cs typeface="Arial" panose="020B0604020202020204" pitchFamily="34" charset="0"/>
              </a:rPr>
              <a:t>© 2011 Project Lead The Way, Inc.</a:t>
            </a:r>
            <a:endParaRPr lang="en-US" sz="800" dirty="0">
              <a:latin typeface="Arial" panose="020B0604020202020204" pitchFamily="34" charset="0"/>
              <a:cs typeface="Arial" panose="020B0604020202020204" pitchFamily="34" charset="0"/>
            </a:endParaRPr>
          </a:p>
        </p:txBody>
      </p:sp>
      <p:pic>
        <p:nvPicPr>
          <p:cNvPr id="5"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Design and Modeling</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Top 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071" y="1691641"/>
            <a:ext cx="4413859" cy="3384808"/>
          </a:xfrm>
          <a:prstGeom prst="rect">
            <a:avLst/>
          </a:prstGeom>
        </p:spPr>
      </p:pic>
      <p:sp>
        <p:nvSpPr>
          <p:cNvPr id="7" name="AutoShape 6"/>
          <p:cNvSpPr>
            <a:spLocks noChangeArrowheads="1"/>
          </p:cNvSpPr>
          <p:nvPr/>
        </p:nvSpPr>
        <p:spPr bwMode="auto">
          <a:xfrm>
            <a:off x="1270702" y="1693104"/>
            <a:ext cx="2576512" cy="563563"/>
          </a:xfrm>
          <a:prstGeom prst="wedgeRectCallout">
            <a:avLst>
              <a:gd name="adj1" fmla="val 58451"/>
              <a:gd name="adj2" fmla="val 161713"/>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sp>
        <p:nvSpPr>
          <p:cNvPr id="8" name="AutoShape 6"/>
          <p:cNvSpPr>
            <a:spLocks noChangeArrowheads="1"/>
          </p:cNvSpPr>
          <p:nvPr/>
        </p:nvSpPr>
        <p:spPr bwMode="auto">
          <a:xfrm>
            <a:off x="5490674" y="4225593"/>
            <a:ext cx="2576512" cy="563563"/>
          </a:xfrm>
          <a:prstGeom prst="wedgeRectCallout">
            <a:avLst>
              <a:gd name="adj1" fmla="val -45403"/>
              <a:gd name="adj2" fmla="val -237943"/>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sp>
        <p:nvSpPr>
          <p:cNvPr id="9" name="AutoShape 6"/>
          <p:cNvSpPr>
            <a:spLocks noChangeArrowheads="1"/>
          </p:cNvSpPr>
          <p:nvPr/>
        </p:nvSpPr>
        <p:spPr bwMode="auto">
          <a:xfrm>
            <a:off x="5490674" y="1693104"/>
            <a:ext cx="2576512" cy="563563"/>
          </a:xfrm>
          <a:prstGeom prst="wedgeRectCallout">
            <a:avLst>
              <a:gd name="adj1" fmla="val -39427"/>
              <a:gd name="adj2" fmla="val 107059"/>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Hidden </a:t>
            </a:r>
            <a:r>
              <a:rPr lang="en-US" sz="2400" dirty="0">
                <a:solidFill>
                  <a:srgbClr val="FF0000"/>
                </a:solidFill>
              </a:rPr>
              <a:t>Line</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5400000">
            <a:off x="946017" y="4096418"/>
            <a:ext cx="547798" cy="216568"/>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64" y="1693105"/>
            <a:ext cx="4373272" cy="3398659"/>
          </a:xfrm>
          <a:prstGeom prst="rect">
            <a:avLst/>
          </a:prstGeom>
        </p:spPr>
      </p:pic>
      <p:sp>
        <p:nvSpPr>
          <p:cNvPr id="13314" name="Rectangle 2"/>
          <p:cNvSpPr>
            <a:spLocks noGrp="1" noChangeArrowheads="1"/>
          </p:cNvSpPr>
          <p:nvPr>
            <p:ph type="title"/>
          </p:nvPr>
        </p:nvSpPr>
        <p:spPr/>
        <p:txBody>
          <a:bodyPr/>
          <a:lstStyle/>
          <a:p>
            <a:pPr eaLnBrk="1" hangingPunct="1"/>
            <a:r>
              <a:rPr lang="en-US" dirty="0" smtClean="0"/>
              <a:t>Front View</a:t>
            </a:r>
          </a:p>
        </p:txBody>
      </p:sp>
      <p:sp>
        <p:nvSpPr>
          <p:cNvPr id="7" name="AutoShape 6"/>
          <p:cNvSpPr>
            <a:spLocks noChangeArrowheads="1"/>
          </p:cNvSpPr>
          <p:nvPr/>
        </p:nvSpPr>
        <p:spPr bwMode="auto">
          <a:xfrm>
            <a:off x="1270702" y="1693104"/>
            <a:ext cx="2576512" cy="563563"/>
          </a:xfrm>
          <a:prstGeom prst="wedgeRectCallout">
            <a:avLst>
              <a:gd name="adj1" fmla="val 58078"/>
              <a:gd name="adj2" fmla="val 193051"/>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sp>
        <p:nvSpPr>
          <p:cNvPr id="8" name="AutoShape 6"/>
          <p:cNvSpPr>
            <a:spLocks noChangeArrowheads="1"/>
          </p:cNvSpPr>
          <p:nvPr/>
        </p:nvSpPr>
        <p:spPr bwMode="auto">
          <a:xfrm>
            <a:off x="6391342" y="1699648"/>
            <a:ext cx="2576512" cy="563563"/>
          </a:xfrm>
          <a:prstGeom prst="wedgeRectCallout">
            <a:avLst>
              <a:gd name="adj1" fmla="val -71367"/>
              <a:gd name="adj2" fmla="val 271046"/>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19637393">
            <a:off x="116344" y="6266045"/>
            <a:ext cx="547798" cy="216568"/>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utoShape 6"/>
          <p:cNvSpPr>
            <a:spLocks noChangeArrowheads="1"/>
          </p:cNvSpPr>
          <p:nvPr/>
        </p:nvSpPr>
        <p:spPr bwMode="auto">
          <a:xfrm>
            <a:off x="6391342" y="1701429"/>
            <a:ext cx="2576512" cy="563563"/>
          </a:xfrm>
          <a:prstGeom prst="wedgeRectCallout">
            <a:avLst>
              <a:gd name="adj1" fmla="val -82014"/>
              <a:gd name="adj2" fmla="val 209751"/>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870" y="1691640"/>
            <a:ext cx="4040260" cy="4101477"/>
          </a:xfrm>
          <a:prstGeom prst="rect">
            <a:avLst/>
          </a:prstGeom>
        </p:spPr>
      </p:pic>
      <p:sp>
        <p:nvSpPr>
          <p:cNvPr id="14338" name="Rectangle 2"/>
          <p:cNvSpPr>
            <a:spLocks noGrp="1" noChangeArrowheads="1"/>
          </p:cNvSpPr>
          <p:nvPr>
            <p:ph type="title"/>
          </p:nvPr>
        </p:nvSpPr>
        <p:spPr/>
        <p:txBody>
          <a:bodyPr/>
          <a:lstStyle/>
          <a:p>
            <a:pPr eaLnBrk="1" hangingPunct="1"/>
            <a:r>
              <a:rPr lang="en-US" dirty="0" smtClean="0"/>
              <a:t>Right View</a:t>
            </a:r>
          </a:p>
        </p:txBody>
      </p:sp>
      <p:sp>
        <p:nvSpPr>
          <p:cNvPr id="7" name="AutoShape 6"/>
          <p:cNvSpPr>
            <a:spLocks noChangeArrowheads="1"/>
          </p:cNvSpPr>
          <p:nvPr/>
        </p:nvSpPr>
        <p:spPr bwMode="auto">
          <a:xfrm>
            <a:off x="1270702" y="1693104"/>
            <a:ext cx="2576512" cy="563563"/>
          </a:xfrm>
          <a:prstGeom prst="wedgeRectCallout">
            <a:avLst>
              <a:gd name="adj1" fmla="val 47734"/>
              <a:gd name="adj2" fmla="val 161098"/>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Hidden </a:t>
            </a:r>
            <a:r>
              <a:rPr lang="en-US" sz="2400" dirty="0">
                <a:solidFill>
                  <a:srgbClr val="FF0000"/>
                </a:solidFill>
              </a:rPr>
              <a:t>Line</a:t>
            </a:r>
          </a:p>
        </p:txBody>
      </p:sp>
      <p:sp>
        <p:nvSpPr>
          <p:cNvPr id="8" name="AutoShape 6"/>
          <p:cNvSpPr>
            <a:spLocks noChangeArrowheads="1"/>
          </p:cNvSpPr>
          <p:nvPr/>
        </p:nvSpPr>
        <p:spPr bwMode="auto">
          <a:xfrm>
            <a:off x="1270702" y="3157018"/>
            <a:ext cx="2576512" cy="563563"/>
          </a:xfrm>
          <a:prstGeom prst="wedgeRectCallout">
            <a:avLst>
              <a:gd name="adj1" fmla="val 51470"/>
              <a:gd name="adj2" fmla="val 196964"/>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sp>
        <p:nvSpPr>
          <p:cNvPr id="9" name="AutoShape 6"/>
          <p:cNvSpPr>
            <a:spLocks noChangeArrowheads="1"/>
          </p:cNvSpPr>
          <p:nvPr/>
        </p:nvSpPr>
        <p:spPr bwMode="auto">
          <a:xfrm>
            <a:off x="5117599" y="1691640"/>
            <a:ext cx="2576512" cy="563563"/>
          </a:xfrm>
          <a:prstGeom prst="wedgeRectCallout">
            <a:avLst>
              <a:gd name="adj1" fmla="val -45660"/>
              <a:gd name="adj2" fmla="val 347262"/>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Center </a:t>
            </a:r>
            <a:r>
              <a:rPr lang="en-US" sz="2400" dirty="0">
                <a:solidFill>
                  <a:srgbClr val="FF0000"/>
                </a:solidFill>
              </a:rPr>
              <a:t>Line</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2824081">
            <a:off x="1887394" y="6326202"/>
            <a:ext cx="547798" cy="216568"/>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dirty="0" smtClean="0"/>
              <a:t>Isometric View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173" y="1818121"/>
            <a:ext cx="4127655" cy="3387242"/>
          </a:xfrm>
          <a:prstGeom prst="rect">
            <a:avLst/>
          </a:prstGeom>
        </p:spPr>
      </p:pic>
      <p:sp>
        <p:nvSpPr>
          <p:cNvPr id="12291" name="AutoShape 6"/>
          <p:cNvSpPr>
            <a:spLocks noChangeArrowheads="1"/>
          </p:cNvSpPr>
          <p:nvPr/>
        </p:nvSpPr>
        <p:spPr bwMode="auto">
          <a:xfrm>
            <a:off x="5486567" y="1818121"/>
            <a:ext cx="2576512" cy="563563"/>
          </a:xfrm>
          <a:prstGeom prst="wedgeRectCallout">
            <a:avLst>
              <a:gd name="adj1" fmla="val -70237"/>
              <a:gd name="adj2" fmla="val 283213"/>
            </a:avLst>
          </a:prstGeom>
          <a:solidFill>
            <a:srgbClr val="CCFFFF"/>
          </a:solidFill>
          <a:ln w="9525">
            <a:solidFill>
              <a:schemeClr val="tx1"/>
            </a:solidFill>
            <a:miter lim="800000"/>
            <a:headEnd/>
            <a:tailEnd/>
          </a:ln>
        </p:spPr>
        <p:txBody>
          <a:bodyPr/>
          <a:lstStyle/>
          <a:p>
            <a:pPr algn="ctr"/>
            <a:r>
              <a:rPr lang="en-US" sz="2400" dirty="0">
                <a:solidFill>
                  <a:srgbClr val="FF0000"/>
                </a:solidFill>
              </a:rPr>
              <a:t>Construction Line</a:t>
            </a:r>
          </a:p>
        </p:txBody>
      </p:sp>
      <p:sp>
        <p:nvSpPr>
          <p:cNvPr id="5" name="AutoShape 6"/>
          <p:cNvSpPr>
            <a:spLocks noChangeArrowheads="1"/>
          </p:cNvSpPr>
          <p:nvPr/>
        </p:nvSpPr>
        <p:spPr bwMode="auto">
          <a:xfrm>
            <a:off x="1219917" y="1818120"/>
            <a:ext cx="2576512" cy="563563"/>
          </a:xfrm>
          <a:prstGeom prst="wedgeRectCallout">
            <a:avLst>
              <a:gd name="adj1" fmla="val 55887"/>
              <a:gd name="adj2" fmla="val 121140"/>
            </a:avLst>
          </a:prstGeom>
          <a:solidFill>
            <a:srgbClr val="CCFFFF"/>
          </a:solidFill>
          <a:ln w="9525">
            <a:solidFill>
              <a:schemeClr val="tx1"/>
            </a:solidFill>
            <a:miter lim="800000"/>
            <a:headEnd/>
            <a:tailEnd/>
          </a:ln>
        </p:spPr>
        <p:txBody>
          <a:bodyPr/>
          <a:lstStyle/>
          <a:p>
            <a:pPr algn="ctr"/>
            <a:r>
              <a:rPr lang="en-US" sz="2400" dirty="0" smtClean="0">
                <a:solidFill>
                  <a:srgbClr val="FF0000"/>
                </a:solidFill>
              </a:rPr>
              <a:t>Object </a:t>
            </a:r>
            <a:r>
              <a:rPr lang="en-US" sz="2400" dirty="0">
                <a:solidFill>
                  <a:srgbClr val="FF0000"/>
                </a:solidFill>
              </a:rPr>
              <a:t>Line</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45" y="4389458"/>
            <a:ext cx="2207143" cy="21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57200" y="3317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0000FF"/>
                </a:solidFill>
              </a:rPr>
              <a:t>Image Resources</a:t>
            </a:r>
          </a:p>
        </p:txBody>
      </p:sp>
      <p:sp>
        <p:nvSpPr>
          <p:cNvPr id="16387" name="Rectangle 5"/>
          <p:cNvSpPr>
            <a:spLocks noChangeArrowheads="1"/>
          </p:cNvSpPr>
          <p:nvPr/>
        </p:nvSpPr>
        <p:spPr bwMode="auto">
          <a:xfrm>
            <a:off x="457200" y="1878013"/>
            <a:ext cx="822960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dirty="0"/>
              <a:t>Microsoft, Inc. (2008). Clip Art. Retrieved October 20, 2008, from http://office.microsoft.com/en-us/clipart/default.aspx</a:t>
            </a:r>
          </a:p>
          <a:p>
            <a:pPr marL="342900" indent="-342900">
              <a:spcBef>
                <a:spcPct val="20000"/>
              </a:spcBef>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Common Uses of Sketching </a:t>
            </a:r>
          </a:p>
        </p:txBody>
      </p:sp>
      <p:sp>
        <p:nvSpPr>
          <p:cNvPr id="23555" name="Rectangle 3"/>
          <p:cNvSpPr>
            <a:spLocks noGrp="1" noChangeArrowheads="1"/>
          </p:cNvSpPr>
          <p:nvPr>
            <p:ph type="body" idx="1"/>
          </p:nvPr>
        </p:nvSpPr>
        <p:spPr>
          <a:xfrm>
            <a:off x="457200" y="2192338"/>
            <a:ext cx="8229600" cy="3933825"/>
          </a:xfrm>
        </p:spPr>
        <p:txBody>
          <a:bodyPr/>
          <a:lstStyle/>
          <a:p>
            <a:pPr eaLnBrk="1" hangingPunct="1"/>
            <a:r>
              <a:rPr lang="en-US" dirty="0" smtClean="0"/>
              <a:t>Brainstorm</a:t>
            </a:r>
          </a:p>
          <a:p>
            <a:pPr eaLnBrk="1" hangingPunct="1"/>
            <a:endParaRPr lang="en-US" dirty="0" smtClean="0"/>
          </a:p>
          <a:p>
            <a:pPr eaLnBrk="1" hangingPunct="1"/>
            <a:r>
              <a:rPr lang="en-US" dirty="0" smtClean="0"/>
              <a:t>Communicate</a:t>
            </a:r>
          </a:p>
          <a:p>
            <a:pPr eaLnBrk="1" hangingPunct="1"/>
            <a:endParaRPr lang="en-US" dirty="0" smtClean="0"/>
          </a:p>
          <a:p>
            <a:pPr eaLnBrk="1" hangingPunct="1"/>
            <a:r>
              <a:rPr lang="en-US" dirty="0" smtClean="0"/>
              <a:t>Document</a:t>
            </a:r>
          </a:p>
        </p:txBody>
      </p:sp>
      <p:pic>
        <p:nvPicPr>
          <p:cNvPr id="5124" name="Picture 4" descr="MCPE0156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838" y="1249363"/>
            <a:ext cx="458311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Advantages of Hand Sketching</a:t>
            </a:r>
          </a:p>
        </p:txBody>
      </p:sp>
      <p:sp>
        <p:nvSpPr>
          <p:cNvPr id="25603" name="Rectangle 3"/>
          <p:cNvSpPr>
            <a:spLocks noGrp="1" noChangeArrowheads="1"/>
          </p:cNvSpPr>
          <p:nvPr>
            <p:ph type="body" idx="1"/>
          </p:nvPr>
        </p:nvSpPr>
        <p:spPr/>
        <p:txBody>
          <a:bodyPr/>
          <a:lstStyle/>
          <a:p>
            <a:pPr eaLnBrk="1" hangingPunct="1"/>
            <a:r>
              <a:rPr lang="en-US" dirty="0" smtClean="0"/>
              <a:t>Convenient</a:t>
            </a:r>
          </a:p>
          <a:p>
            <a:pPr eaLnBrk="1" hangingPunct="1"/>
            <a:endParaRPr lang="en-US" dirty="0" smtClean="0"/>
          </a:p>
          <a:p>
            <a:pPr eaLnBrk="1" hangingPunct="1"/>
            <a:r>
              <a:rPr lang="en-US" dirty="0" smtClean="0"/>
              <a:t>Inexpensive</a:t>
            </a:r>
          </a:p>
        </p:txBody>
      </p:sp>
      <p:pic>
        <p:nvPicPr>
          <p:cNvPr id="25604" name="Picture 4"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796" y="1570038"/>
            <a:ext cx="2588153" cy="25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5315" t="2292" b="3008"/>
          <a:stretch/>
        </p:blipFill>
        <p:spPr bwMode="auto">
          <a:xfrm rot="5400000">
            <a:off x="1474787" y="3807450"/>
            <a:ext cx="1422400" cy="272605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r="6706"/>
          <a:stretch/>
        </p:blipFill>
        <p:spPr bwMode="auto">
          <a:xfrm>
            <a:off x="3735494" y="1711950"/>
            <a:ext cx="1834515" cy="3032440"/>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5374112" y="4967912"/>
            <a:ext cx="2752090" cy="13804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Sketching Techniques</a:t>
            </a:r>
          </a:p>
        </p:txBody>
      </p:sp>
      <p:sp>
        <p:nvSpPr>
          <p:cNvPr id="7171" name="Rectangle 3"/>
          <p:cNvSpPr>
            <a:spLocks noGrp="1" noChangeArrowheads="1"/>
          </p:cNvSpPr>
          <p:nvPr>
            <p:ph type="body" idx="1"/>
          </p:nvPr>
        </p:nvSpPr>
        <p:spPr/>
        <p:txBody>
          <a:bodyPr/>
          <a:lstStyle/>
          <a:p>
            <a:pPr eaLnBrk="1" hangingPunct="1">
              <a:buFontTx/>
              <a:buNone/>
            </a:pPr>
            <a:r>
              <a:rPr lang="en-US" dirty="0" smtClean="0"/>
              <a:t>	Lines</a:t>
            </a:r>
          </a:p>
        </p:txBody>
      </p:sp>
      <p:grpSp>
        <p:nvGrpSpPr>
          <p:cNvPr id="2" name="Group 4"/>
          <p:cNvGrpSpPr>
            <a:grpSpLocks/>
          </p:cNvGrpSpPr>
          <p:nvPr/>
        </p:nvGrpSpPr>
        <p:grpSpPr bwMode="auto">
          <a:xfrm>
            <a:off x="823913" y="2679700"/>
            <a:ext cx="1120775" cy="2628900"/>
            <a:chOff x="519" y="1688"/>
            <a:chExt cx="706" cy="1656"/>
          </a:xfrm>
        </p:grpSpPr>
        <p:pic>
          <p:nvPicPr>
            <p:cNvPr id="7181" name="Picture 5" descr="Slide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 y="1688"/>
              <a:ext cx="690"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6"/>
            <p:cNvSpPr txBox="1">
              <a:spLocks noChangeArrowheads="1"/>
            </p:cNvSpPr>
            <p:nvPr/>
          </p:nvSpPr>
          <p:spPr bwMode="auto">
            <a:xfrm rot="-5400000">
              <a:off x="-31" y="2300"/>
              <a:ext cx="1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Vertical Line</a:t>
              </a:r>
            </a:p>
          </p:txBody>
        </p:sp>
      </p:grpSp>
      <p:grpSp>
        <p:nvGrpSpPr>
          <p:cNvPr id="3" name="Group 7"/>
          <p:cNvGrpSpPr>
            <a:grpSpLocks/>
          </p:cNvGrpSpPr>
          <p:nvPr/>
        </p:nvGrpSpPr>
        <p:grpSpPr bwMode="auto">
          <a:xfrm>
            <a:off x="2644775" y="3162300"/>
            <a:ext cx="2746375" cy="1333500"/>
            <a:chOff x="1666" y="1992"/>
            <a:chExt cx="1730" cy="840"/>
          </a:xfrm>
        </p:grpSpPr>
        <p:pic>
          <p:nvPicPr>
            <p:cNvPr id="7179" name="Picture 8" descr="Slide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 y="1992"/>
              <a:ext cx="171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9"/>
            <p:cNvSpPr txBox="1">
              <a:spLocks noChangeArrowheads="1"/>
            </p:cNvSpPr>
            <p:nvPr/>
          </p:nvSpPr>
          <p:spPr bwMode="auto">
            <a:xfrm>
              <a:off x="1768" y="2387"/>
              <a:ext cx="16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Horizontal Line</a:t>
              </a:r>
            </a:p>
          </p:txBody>
        </p:sp>
      </p:grpSp>
      <p:grpSp>
        <p:nvGrpSpPr>
          <p:cNvPr id="4" name="Group 10"/>
          <p:cNvGrpSpPr>
            <a:grpSpLocks/>
          </p:cNvGrpSpPr>
          <p:nvPr/>
        </p:nvGrpSpPr>
        <p:grpSpPr bwMode="auto">
          <a:xfrm>
            <a:off x="5986463" y="2540000"/>
            <a:ext cx="2647950" cy="2705100"/>
            <a:chOff x="3771" y="1600"/>
            <a:chExt cx="1668" cy="1704"/>
          </a:xfrm>
        </p:grpSpPr>
        <p:pic>
          <p:nvPicPr>
            <p:cNvPr id="7175" name="Picture 11" descr="Slide9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7" y="1600"/>
              <a:ext cx="1662"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2"/>
            <p:cNvSpPr txBox="1">
              <a:spLocks noChangeArrowheads="1"/>
            </p:cNvSpPr>
            <p:nvPr/>
          </p:nvSpPr>
          <p:spPr bwMode="auto">
            <a:xfrm rot="-1500000">
              <a:off x="3771" y="1941"/>
              <a:ext cx="1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Inclined Line</a:t>
              </a:r>
            </a:p>
          </p:txBody>
        </p:sp>
        <p:sp>
          <p:nvSpPr>
            <p:cNvPr id="7177" name="Text Box 13"/>
            <p:cNvSpPr txBox="1">
              <a:spLocks noChangeArrowheads="1"/>
            </p:cNvSpPr>
            <p:nvPr/>
          </p:nvSpPr>
          <p:spPr bwMode="auto">
            <a:xfrm>
              <a:off x="4041" y="2889"/>
              <a:ext cx="7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t>Run</a:t>
              </a:r>
            </a:p>
          </p:txBody>
        </p:sp>
        <p:sp>
          <p:nvSpPr>
            <p:cNvPr id="7178" name="Text Box 14"/>
            <p:cNvSpPr txBox="1">
              <a:spLocks noChangeArrowheads="1"/>
            </p:cNvSpPr>
            <p:nvPr/>
          </p:nvSpPr>
          <p:spPr bwMode="auto">
            <a:xfrm rot="-5400000">
              <a:off x="4945" y="2434"/>
              <a:ext cx="7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t>Rise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Sketching Techniques</a:t>
            </a:r>
          </a:p>
        </p:txBody>
      </p:sp>
      <p:sp>
        <p:nvSpPr>
          <p:cNvPr id="8195" name="Rectangle 3"/>
          <p:cNvSpPr>
            <a:spLocks noGrp="1" noChangeArrowheads="1"/>
          </p:cNvSpPr>
          <p:nvPr>
            <p:ph type="body" idx="1"/>
          </p:nvPr>
        </p:nvSpPr>
        <p:spPr/>
        <p:txBody>
          <a:bodyPr/>
          <a:lstStyle/>
          <a:p>
            <a:pPr eaLnBrk="1" hangingPunct="1">
              <a:buFontTx/>
              <a:buNone/>
            </a:pPr>
            <a:r>
              <a:rPr lang="en-US" dirty="0" smtClean="0"/>
              <a:t>	Sketching a Line</a:t>
            </a:r>
          </a:p>
        </p:txBody>
      </p:sp>
      <p:sp>
        <p:nvSpPr>
          <p:cNvPr id="29700" name="Text Box 4"/>
          <p:cNvSpPr txBox="1">
            <a:spLocks noChangeArrowheads="1"/>
          </p:cNvSpPr>
          <p:nvPr/>
        </p:nvSpPr>
        <p:spPr bwMode="auto">
          <a:xfrm>
            <a:off x="838200" y="2713038"/>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1)</a:t>
            </a:r>
          </a:p>
        </p:txBody>
      </p:sp>
      <p:sp>
        <p:nvSpPr>
          <p:cNvPr id="29701" name="Text Box 5"/>
          <p:cNvSpPr txBox="1">
            <a:spLocks noChangeArrowheads="1"/>
          </p:cNvSpPr>
          <p:nvPr/>
        </p:nvSpPr>
        <p:spPr bwMode="auto">
          <a:xfrm>
            <a:off x="835025" y="4173538"/>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2)</a:t>
            </a:r>
          </a:p>
        </p:txBody>
      </p:sp>
      <p:sp>
        <p:nvSpPr>
          <p:cNvPr id="29702" name="Text Box 6"/>
          <p:cNvSpPr txBox="1">
            <a:spLocks noChangeArrowheads="1"/>
          </p:cNvSpPr>
          <p:nvPr/>
        </p:nvSpPr>
        <p:spPr bwMode="auto">
          <a:xfrm>
            <a:off x="847725" y="5440363"/>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3)</a:t>
            </a:r>
          </a:p>
        </p:txBody>
      </p:sp>
      <p:pic>
        <p:nvPicPr>
          <p:cNvPr id="29703" name="Picture 7" descr="Slide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2595563"/>
            <a:ext cx="448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Slide1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4113213"/>
            <a:ext cx="4486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Slide10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8" y="5313363"/>
            <a:ext cx="4486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par>
                                <p:cTn id="8" presetID="9" presetClass="entr" presetSubtype="0" fill="hold" nodeType="withEffect">
                                  <p:stCondLst>
                                    <p:cond delay="0"/>
                                  </p:stCondLst>
                                  <p:childTnLst>
                                    <p:set>
                                      <p:cBhvr>
                                        <p:cTn id="9" dur="1" fill="hold">
                                          <p:stCondLst>
                                            <p:cond delay="0"/>
                                          </p:stCondLst>
                                        </p:cTn>
                                        <p:tgtEl>
                                          <p:spTgt spid="29703"/>
                                        </p:tgtEl>
                                        <p:attrNameLst>
                                          <p:attrName>style.visibility</p:attrName>
                                        </p:attrNameLst>
                                      </p:cBhvr>
                                      <p:to>
                                        <p:strVal val="visible"/>
                                      </p:to>
                                    </p:set>
                                    <p:animEffect transition="in" filter="dissolve">
                                      <p:cBhvr>
                                        <p:cTn id="10" dur="500"/>
                                        <p:tgtEl>
                                          <p:spTgt spid="297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701"/>
                                        </p:tgtEl>
                                        <p:attrNameLst>
                                          <p:attrName>style.visibility</p:attrName>
                                        </p:attrNameLst>
                                      </p:cBhvr>
                                      <p:to>
                                        <p:strVal val="visible"/>
                                      </p:to>
                                    </p:set>
                                    <p:animEffect transition="in" filter="dissolve">
                                      <p:cBhvr>
                                        <p:cTn id="15" dur="500"/>
                                        <p:tgtEl>
                                          <p:spTgt spid="29701"/>
                                        </p:tgtEl>
                                      </p:cBhvr>
                                    </p:animEffect>
                                  </p:childTnLst>
                                </p:cTn>
                              </p:par>
                              <p:par>
                                <p:cTn id="16" presetID="9" presetClass="entr" presetSubtype="0" fill="hold" nodeType="withEffect">
                                  <p:stCondLst>
                                    <p:cond delay="0"/>
                                  </p:stCondLst>
                                  <p:childTnLst>
                                    <p:set>
                                      <p:cBhvr>
                                        <p:cTn id="17" dur="1" fill="hold">
                                          <p:stCondLst>
                                            <p:cond delay="0"/>
                                          </p:stCondLst>
                                        </p:cTn>
                                        <p:tgtEl>
                                          <p:spTgt spid="29704"/>
                                        </p:tgtEl>
                                        <p:attrNameLst>
                                          <p:attrName>style.visibility</p:attrName>
                                        </p:attrNameLst>
                                      </p:cBhvr>
                                      <p:to>
                                        <p:strVal val="visible"/>
                                      </p:to>
                                    </p:set>
                                    <p:animEffect transition="in" filter="dissolve">
                                      <p:cBhvr>
                                        <p:cTn id="18" dur="500"/>
                                        <p:tgtEl>
                                          <p:spTgt spid="297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702"/>
                                        </p:tgtEl>
                                        <p:attrNameLst>
                                          <p:attrName>style.visibility</p:attrName>
                                        </p:attrNameLst>
                                      </p:cBhvr>
                                      <p:to>
                                        <p:strVal val="visible"/>
                                      </p:to>
                                    </p:set>
                                    <p:animEffect transition="in" filter="dissolve">
                                      <p:cBhvr>
                                        <p:cTn id="23" dur="500"/>
                                        <p:tgtEl>
                                          <p:spTgt spid="29702"/>
                                        </p:tgtEl>
                                      </p:cBhvr>
                                    </p:animEffect>
                                  </p:childTnLst>
                                </p:cTn>
                              </p:par>
                              <p:par>
                                <p:cTn id="24" presetID="9" presetClass="entr" presetSubtype="0" fill="hold" nodeType="withEffect">
                                  <p:stCondLst>
                                    <p:cond delay="0"/>
                                  </p:stCondLst>
                                  <p:childTnLst>
                                    <p:set>
                                      <p:cBhvr>
                                        <p:cTn id="25" dur="1" fill="hold">
                                          <p:stCondLst>
                                            <p:cond delay="0"/>
                                          </p:stCondLst>
                                        </p:cTn>
                                        <p:tgtEl>
                                          <p:spTgt spid="29705"/>
                                        </p:tgtEl>
                                        <p:attrNameLst>
                                          <p:attrName>style.visibility</p:attrName>
                                        </p:attrNameLst>
                                      </p:cBhvr>
                                      <p:to>
                                        <p:strVal val="visible"/>
                                      </p:to>
                                    </p:set>
                                    <p:animEffect transition="in" filter="dissolve">
                                      <p:cBhvr>
                                        <p:cTn id="26"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Sketching Techniques</a:t>
            </a:r>
          </a:p>
        </p:txBody>
      </p:sp>
      <p:sp>
        <p:nvSpPr>
          <p:cNvPr id="9219" name="Rectangle 3"/>
          <p:cNvSpPr>
            <a:spLocks noGrp="1" noChangeArrowheads="1"/>
          </p:cNvSpPr>
          <p:nvPr>
            <p:ph type="body" idx="1"/>
          </p:nvPr>
        </p:nvSpPr>
        <p:spPr/>
        <p:txBody>
          <a:bodyPr/>
          <a:lstStyle/>
          <a:p>
            <a:pPr eaLnBrk="1" hangingPunct="1">
              <a:buFontTx/>
              <a:buNone/>
            </a:pPr>
            <a:r>
              <a:rPr lang="en-US" dirty="0" smtClean="0"/>
              <a:t>	Sketching a Circle</a:t>
            </a:r>
          </a:p>
        </p:txBody>
      </p:sp>
      <p:pic>
        <p:nvPicPr>
          <p:cNvPr id="9220" name="Picture 4" descr="Slide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838" y="1223963"/>
            <a:ext cx="14192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739775" y="2727325"/>
            <a:ext cx="2200275" cy="3070225"/>
            <a:chOff x="466" y="1718"/>
            <a:chExt cx="1386" cy="1934"/>
          </a:xfrm>
        </p:grpSpPr>
        <p:sp>
          <p:nvSpPr>
            <p:cNvPr id="9228" name="Text Box 6"/>
            <p:cNvSpPr txBox="1">
              <a:spLocks noChangeArrowheads="1"/>
            </p:cNvSpPr>
            <p:nvPr/>
          </p:nvSpPr>
          <p:spPr bwMode="auto">
            <a:xfrm>
              <a:off x="466" y="1718"/>
              <a:ext cx="11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1) Set up the </a:t>
              </a:r>
            </a:p>
            <a:p>
              <a:r>
                <a:rPr lang="en-US" sz="2200" dirty="0"/>
                <a:t>    diameter</a:t>
              </a:r>
            </a:p>
          </p:txBody>
        </p:sp>
        <p:pic>
          <p:nvPicPr>
            <p:cNvPr id="9229" name="Picture 7" descr="Slide1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 y="2218"/>
              <a:ext cx="1368" cy="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
          <p:cNvGrpSpPr>
            <a:grpSpLocks/>
          </p:cNvGrpSpPr>
          <p:nvPr/>
        </p:nvGrpSpPr>
        <p:grpSpPr bwMode="auto">
          <a:xfrm>
            <a:off x="3303588" y="2725738"/>
            <a:ext cx="2382837" cy="3052762"/>
            <a:chOff x="2081" y="1717"/>
            <a:chExt cx="1501" cy="1923"/>
          </a:xfrm>
        </p:grpSpPr>
        <p:sp>
          <p:nvSpPr>
            <p:cNvPr id="9226" name="Text Box 9"/>
            <p:cNvSpPr txBox="1">
              <a:spLocks noChangeArrowheads="1"/>
            </p:cNvSpPr>
            <p:nvPr/>
          </p:nvSpPr>
          <p:spPr bwMode="auto">
            <a:xfrm>
              <a:off x="2081" y="1717"/>
              <a:ext cx="137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2) Square in the</a:t>
              </a:r>
            </a:p>
            <a:p>
              <a:r>
                <a:rPr lang="en-US" sz="2200" dirty="0"/>
                <a:t>    diameter</a:t>
              </a:r>
            </a:p>
          </p:txBody>
        </p:sp>
        <p:pic>
          <p:nvPicPr>
            <p:cNvPr id="9227" name="Picture 10" descr="Slide1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 y="2242"/>
              <a:ext cx="1404"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6234113" y="2736850"/>
            <a:ext cx="2228850" cy="3041650"/>
            <a:chOff x="3927" y="1724"/>
            <a:chExt cx="1404" cy="1916"/>
          </a:xfrm>
        </p:grpSpPr>
        <p:sp>
          <p:nvSpPr>
            <p:cNvPr id="9224" name="Text Box 12"/>
            <p:cNvSpPr txBox="1">
              <a:spLocks noChangeArrowheads="1"/>
            </p:cNvSpPr>
            <p:nvPr/>
          </p:nvSpPr>
          <p:spPr bwMode="auto">
            <a:xfrm>
              <a:off x="4013" y="1724"/>
              <a:ext cx="106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3) Sketch </a:t>
              </a:r>
            </a:p>
            <a:p>
              <a:r>
                <a:rPr lang="en-US" sz="2200" dirty="0"/>
                <a:t>    diagonals</a:t>
              </a:r>
            </a:p>
          </p:txBody>
        </p:sp>
        <p:pic>
          <p:nvPicPr>
            <p:cNvPr id="9225" name="Picture 13" descr="Slide1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 y="2230"/>
              <a:ext cx="1404"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buFontTx/>
              <a:buNone/>
            </a:pPr>
            <a:r>
              <a:rPr lang="en-US" dirty="0" smtClean="0"/>
              <a:t>	Sketching a Circle</a:t>
            </a:r>
          </a:p>
        </p:txBody>
      </p:sp>
      <p:sp>
        <p:nvSpPr>
          <p:cNvPr id="10242" name="Rectangle 2"/>
          <p:cNvSpPr>
            <a:spLocks noGrp="1" noChangeArrowheads="1"/>
          </p:cNvSpPr>
          <p:nvPr>
            <p:ph type="title"/>
          </p:nvPr>
        </p:nvSpPr>
        <p:spPr/>
        <p:txBody>
          <a:bodyPr/>
          <a:lstStyle/>
          <a:p>
            <a:pPr eaLnBrk="1" hangingPunct="1"/>
            <a:r>
              <a:rPr lang="en-US" dirty="0" smtClean="0"/>
              <a:t>Sketching Techniques</a:t>
            </a:r>
          </a:p>
        </p:txBody>
      </p:sp>
      <p:grpSp>
        <p:nvGrpSpPr>
          <p:cNvPr id="2" name="Group 5"/>
          <p:cNvGrpSpPr>
            <a:grpSpLocks/>
          </p:cNvGrpSpPr>
          <p:nvPr/>
        </p:nvGrpSpPr>
        <p:grpSpPr bwMode="auto">
          <a:xfrm>
            <a:off x="1168400" y="2809875"/>
            <a:ext cx="2408238" cy="2986088"/>
            <a:chOff x="736" y="1770"/>
            <a:chExt cx="1517" cy="1881"/>
          </a:xfrm>
        </p:grpSpPr>
        <p:sp>
          <p:nvSpPr>
            <p:cNvPr id="10249" name="Text Box 6"/>
            <p:cNvSpPr txBox="1">
              <a:spLocks noChangeArrowheads="1"/>
            </p:cNvSpPr>
            <p:nvPr/>
          </p:nvSpPr>
          <p:spPr bwMode="auto">
            <a:xfrm>
              <a:off x="736" y="1770"/>
              <a:ext cx="15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4) Identify triangle</a:t>
              </a:r>
            </a:p>
            <a:p>
              <a:r>
                <a:rPr lang="en-US" sz="2200" dirty="0"/>
                <a:t>    centers</a:t>
              </a:r>
            </a:p>
          </p:txBody>
        </p:sp>
        <p:pic>
          <p:nvPicPr>
            <p:cNvPr id="10250" name="Picture 7" descr="Slide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 y="2241"/>
              <a:ext cx="1302"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5266791" y="2972435"/>
            <a:ext cx="2066925" cy="2808288"/>
            <a:chOff x="5266791" y="2972435"/>
            <a:chExt cx="2066925" cy="2808288"/>
          </a:xfrm>
        </p:grpSpPr>
        <p:pic>
          <p:nvPicPr>
            <p:cNvPr id="15" name="Picture 7" descr="Slide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791" y="3542348"/>
              <a:ext cx="20669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9"/>
            <p:cNvSpPr txBox="1">
              <a:spLocks noChangeArrowheads="1"/>
            </p:cNvSpPr>
            <p:nvPr/>
          </p:nvSpPr>
          <p:spPr bwMode="auto">
            <a:xfrm>
              <a:off x="5266791" y="2972435"/>
              <a:ext cx="1971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dirty="0"/>
                <a:t>5) Sketch arcs</a:t>
              </a:r>
            </a:p>
          </p:txBody>
        </p:sp>
      </p:grpSp>
      <p:sp>
        <p:nvSpPr>
          <p:cNvPr id="4" name="Arc 3"/>
          <p:cNvSpPr/>
          <p:nvPr/>
        </p:nvSpPr>
        <p:spPr>
          <a:xfrm flipH="1">
            <a:off x="5781673" y="4122419"/>
            <a:ext cx="1088593" cy="1097281"/>
          </a:xfrm>
          <a:prstGeom prst="arc">
            <a:avLst>
              <a:gd name="adj1" fmla="val 16109411"/>
              <a:gd name="adj2" fmla="val 16037517"/>
            </a:avLst>
          </a:pr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4" descr="Slide1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1223963"/>
            <a:ext cx="14192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Alphabet of Lines</a:t>
            </a:r>
          </a:p>
        </p:txBody>
      </p:sp>
      <p:sp>
        <p:nvSpPr>
          <p:cNvPr id="11267" name="Text Box 3"/>
          <p:cNvSpPr txBox="1">
            <a:spLocks noChangeArrowheads="1"/>
          </p:cNvSpPr>
          <p:nvPr/>
        </p:nvSpPr>
        <p:spPr bwMode="auto">
          <a:xfrm>
            <a:off x="6561138" y="2612580"/>
            <a:ext cx="2195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Construction</a:t>
            </a:r>
          </a:p>
        </p:txBody>
      </p:sp>
      <p:sp>
        <p:nvSpPr>
          <p:cNvPr id="11268" name="Text Box 4"/>
          <p:cNvSpPr txBox="1">
            <a:spLocks noChangeArrowheads="1"/>
          </p:cNvSpPr>
          <p:nvPr/>
        </p:nvSpPr>
        <p:spPr bwMode="auto">
          <a:xfrm>
            <a:off x="6557963" y="3374564"/>
            <a:ext cx="2195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Object</a:t>
            </a:r>
          </a:p>
        </p:txBody>
      </p:sp>
      <p:sp>
        <p:nvSpPr>
          <p:cNvPr id="11269" name="Text Box 5"/>
          <p:cNvSpPr txBox="1">
            <a:spLocks noChangeArrowheads="1"/>
          </p:cNvSpPr>
          <p:nvPr/>
        </p:nvSpPr>
        <p:spPr bwMode="auto">
          <a:xfrm>
            <a:off x="6543674" y="4131664"/>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Hidden</a:t>
            </a:r>
          </a:p>
        </p:txBody>
      </p:sp>
      <p:sp>
        <p:nvSpPr>
          <p:cNvPr id="11270" name="Text Box 6"/>
          <p:cNvSpPr txBox="1">
            <a:spLocks noChangeArrowheads="1"/>
          </p:cNvSpPr>
          <p:nvPr/>
        </p:nvSpPr>
        <p:spPr bwMode="auto">
          <a:xfrm>
            <a:off x="6543675" y="4893664"/>
            <a:ext cx="2195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Center</a:t>
            </a:r>
          </a:p>
        </p:txBody>
      </p:sp>
      <p:cxnSp>
        <p:nvCxnSpPr>
          <p:cNvPr id="3" name="Straight Connector 2"/>
          <p:cNvCxnSpPr/>
          <p:nvPr/>
        </p:nvCxnSpPr>
        <p:spPr>
          <a:xfrm>
            <a:off x="933651" y="3022333"/>
            <a:ext cx="483188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222" r="24676"/>
          <a:stretch/>
        </p:blipFill>
        <p:spPr bwMode="auto">
          <a:xfrm>
            <a:off x="766764" y="2467896"/>
            <a:ext cx="5732462" cy="307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1543665" y="2831348"/>
            <a:ext cx="4212036" cy="98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48585" y="3603164"/>
            <a:ext cx="4212036" cy="98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43665" y="4360264"/>
            <a:ext cx="4221868"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526977" y="4896465"/>
            <a:ext cx="4212036" cy="442451"/>
            <a:chOff x="1526977" y="4896465"/>
            <a:chExt cx="4212036" cy="442451"/>
          </a:xfrm>
        </p:grpSpPr>
        <p:cxnSp>
          <p:nvCxnSpPr>
            <p:cNvPr id="18" name="Straight Connector 17"/>
            <p:cNvCxnSpPr/>
            <p:nvPr/>
          </p:nvCxnSpPr>
          <p:spPr>
            <a:xfrm flipV="1">
              <a:off x="1526977" y="5117348"/>
              <a:ext cx="4212036" cy="9832"/>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51587" y="501445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531806" y="4964948"/>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505175" y="496003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80506" y="496003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655574" y="4896465"/>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940710" y="5014452"/>
              <a:ext cx="127819" cy="32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2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1000"/>
                                        <p:tgtEl>
                                          <p:spTgt spid="1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26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P spid="1127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Alphabet of Lines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6472" y="1239749"/>
            <a:ext cx="5991057" cy="532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55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TotalTime>
  <Words>1210</Words>
  <Application>Microsoft Office PowerPoint</Application>
  <PresentationFormat>On-screen Show (4:3)</PresentationFormat>
  <Paragraphs>144</Paragraphs>
  <Slides>14</Slides>
  <Notes>14</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14</vt:i4>
      </vt:variant>
    </vt:vector>
  </HeadingPairs>
  <TitlesOfParts>
    <vt:vector size="17" baseType="lpstr">
      <vt:lpstr>Arial</vt:lpstr>
      <vt:lpstr>EngineeringCurriculum</vt:lpstr>
      <vt:lpstr>1_Custom Design</vt:lpstr>
      <vt:lpstr>PowerPoint Presentation</vt:lpstr>
      <vt:lpstr>Common Uses of Sketching </vt:lpstr>
      <vt:lpstr>Advantages of Hand Sketching</vt:lpstr>
      <vt:lpstr>Sketching Techniques</vt:lpstr>
      <vt:lpstr>Sketching Techniques</vt:lpstr>
      <vt:lpstr>Sketching Techniques</vt:lpstr>
      <vt:lpstr>Sketching Techniques</vt:lpstr>
      <vt:lpstr>Alphabet of Lines</vt:lpstr>
      <vt:lpstr>Alphabet of Lines</vt:lpstr>
      <vt:lpstr>Top View</vt:lpstr>
      <vt:lpstr>Front View</vt:lpstr>
      <vt:lpstr>Right View</vt:lpstr>
      <vt:lpstr>Isometric View</vt:lpstr>
      <vt:lpstr>PowerPoint Presentation</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Sketching Techniques</dc:title>
  <dc:subject>GTT - Lesson 1.4 - Sketching and Dimensioning Techniques</dc:subject>
  <dc:creator>GTT Revision Team</dc:creator>
  <cp:lastModifiedBy>Shelli Church</cp:lastModifiedBy>
  <cp:revision>49</cp:revision>
  <dcterms:created xsi:type="dcterms:W3CDTF">2008-05-21T19:49:46Z</dcterms:created>
  <dcterms:modified xsi:type="dcterms:W3CDTF">2017-04-04T14:44:27Z</dcterms:modified>
</cp:coreProperties>
</file>