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3"/>
  </p:notesMasterIdLst>
  <p:handoutMasterIdLst>
    <p:handoutMasterId r:id="rId14"/>
  </p:handoutMasterIdLst>
  <p:sldIdLst>
    <p:sldId id="256" r:id="rId3"/>
    <p:sldId id="257" r:id="rId4"/>
    <p:sldId id="259" r:id="rId5"/>
    <p:sldId id="261" r:id="rId6"/>
    <p:sldId id="260" r:id="rId7"/>
    <p:sldId id="266" r:id="rId8"/>
    <p:sldId id="264" r:id="rId9"/>
    <p:sldId id="265" r:id="rId10"/>
    <p:sldId id="267" r:id="rId11"/>
    <p:sldId id="26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0099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46" autoAdjust="0"/>
  </p:normalViewPr>
  <p:slideViewPr>
    <p:cSldViewPr snapToGrid="0">
      <p:cViewPr varScale="1">
        <p:scale>
          <a:sx n="68" d="100"/>
          <a:sy n="68" d="100"/>
        </p:scale>
        <p:origin x="1626" y="66"/>
      </p:cViewPr>
      <p:guideLst>
        <p:guide orient="horz" pos="2160"/>
        <p:guide pos="2880"/>
      </p:guideLst>
    </p:cSldViewPr>
  </p:slideViewPr>
  <p:notesTextViewPr>
    <p:cViewPr>
      <p:scale>
        <a:sx n="100" d="100"/>
        <a:sy n="100" d="100"/>
      </p:scale>
      <p:origin x="0" y="0"/>
    </p:cViewPr>
  </p:notesTextViewPr>
  <p:notesViewPr>
    <p:cSldViewPr snapToGrid="0">
      <p:cViewPr varScale="1">
        <p:scale>
          <a:sx n="65" d="100"/>
          <a:sy n="65" d="100"/>
        </p:scale>
        <p:origin x="-265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r>
              <a:rPr lang="en-US"/>
              <a:t>Dimensioning</a:t>
            </a:r>
          </a:p>
        </p:txBody>
      </p:sp>
      <p:sp>
        <p:nvSpPr>
          <p:cNvPr id="3079" name="Rectangle 7"/>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r>
              <a:rPr lang="en-US" dirty="0" smtClean="0"/>
              <a:t>PLTW Gateway</a:t>
            </a:r>
            <a:endParaRPr lang="en-US" baseline="30000" dirty="0"/>
          </a:p>
          <a:p>
            <a:pPr>
              <a:defRPr/>
            </a:pPr>
            <a:r>
              <a:rPr lang="en-US" dirty="0"/>
              <a:t>Unit 1 – Lesson 1.4 – Sketching and </a:t>
            </a:r>
            <a:r>
              <a:rPr lang="en-US" dirty="0" err="1"/>
              <a:t>Dimensioing</a:t>
            </a:r>
            <a:r>
              <a:rPr lang="en-US" dirty="0"/>
              <a:t> Techniques</a:t>
            </a:r>
          </a:p>
        </p:txBody>
      </p:sp>
      <p:sp>
        <p:nvSpPr>
          <p:cNvPr id="3080" name="Rectangle 8"/>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pPr>
              <a:defRPr/>
            </a:pPr>
            <a:r>
              <a:rPr lang="en-US" dirty="0"/>
              <a:t>© 2011 Project Lead The Way, Inc.</a:t>
            </a:r>
          </a:p>
        </p:txBody>
      </p:sp>
      <p:sp>
        <p:nvSpPr>
          <p:cNvPr id="3081" name="Rectangle 9"/>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86361C4D-FC92-4F07-B9D9-BE726E1C71F9}" type="slidenum">
              <a:rPr lang="en-US"/>
              <a:pPr>
                <a:defRPr/>
              </a:pPr>
              <a:t>‹#›</a:t>
            </a:fld>
            <a:endParaRPr lang="en-US"/>
          </a:p>
        </p:txBody>
      </p:sp>
    </p:spTree>
    <p:extLst>
      <p:ext uri="{BB962C8B-B14F-4D97-AF65-F5344CB8AC3E}">
        <p14:creationId xmlns:p14="http://schemas.microsoft.com/office/powerpoint/2010/main" val="27348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4" name="Rectangle 8"/>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r>
              <a:rPr lang="en-US"/>
              <a:t>Dimensioning</a:t>
            </a:r>
          </a:p>
          <a:p>
            <a:pPr>
              <a:defRPr/>
            </a:pPr>
            <a:endParaRPr lang="en-US"/>
          </a:p>
        </p:txBody>
      </p:sp>
      <p:sp>
        <p:nvSpPr>
          <p:cNvPr id="14345" name="Rectangle 9"/>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r>
              <a:rPr lang="en-US" dirty="0" smtClean="0"/>
              <a:t>PLTW Gateway</a:t>
            </a:r>
            <a:endParaRPr lang="en-US" baseline="30000" dirty="0"/>
          </a:p>
          <a:p>
            <a:pPr>
              <a:defRPr/>
            </a:pPr>
            <a:r>
              <a:rPr lang="en-US" dirty="0"/>
              <a:t>Unit 1 – Lesson 1.4 – Sketching and Dimensioning Techniques</a:t>
            </a:r>
          </a:p>
        </p:txBody>
      </p:sp>
      <p:sp>
        <p:nvSpPr>
          <p:cNvPr id="13318" name="Rectangle 10"/>
          <p:cNvSpPr>
            <a:spLocks noChangeArrowheads="1"/>
          </p:cNvSpPr>
          <p:nvPr/>
        </p:nvSpPr>
        <p:spPr bwMode="auto">
          <a:xfrm>
            <a:off x="77788" y="858520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a:defRPr/>
            </a:pPr>
            <a:r>
              <a:rPr lang="en-US" sz="1200" dirty="0" smtClean="0"/>
              <a:t>© 2011 Project Lead The Way, Inc.</a:t>
            </a:r>
            <a:endParaRPr lang="en-US" sz="1200" dirty="0"/>
          </a:p>
        </p:txBody>
      </p:sp>
      <p:sp>
        <p:nvSpPr>
          <p:cNvPr id="13319" name="Rectangle 11"/>
          <p:cNvSpPr>
            <a:spLocks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algn="r" defTabSz="931863"/>
            <a:fld id="{73796163-6642-4A5F-BC4A-D032EDFD61BF}" type="slidenum">
              <a:rPr lang="en-US" sz="1200"/>
              <a:pPr algn="r" defTabSz="931863"/>
              <a:t>‹#›</a:t>
            </a:fld>
            <a:endParaRPr lang="en-US" sz="1200"/>
          </a:p>
        </p:txBody>
      </p:sp>
    </p:spTree>
    <p:extLst>
      <p:ext uri="{BB962C8B-B14F-4D97-AF65-F5344CB8AC3E}">
        <p14:creationId xmlns:p14="http://schemas.microsoft.com/office/powerpoint/2010/main" val="53922173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a:t>
            </a:r>
          </a:p>
          <a:p>
            <a:pPr eaLnBrk="1" hangingPunct="1"/>
            <a:endParaRPr lang="en-US" smtClean="0"/>
          </a:p>
        </p:txBody>
      </p:sp>
      <p:sp>
        <p:nvSpPr>
          <p:cNvPr id="1433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14340" name="Rectangle 2"/>
          <p:cNvSpPr>
            <a:spLocks noGrp="1" noRot="1" noChangeAspect="1" noChangeArrowheads="1" noTextEdit="1"/>
          </p:cNvSpPr>
          <p:nvPr>
            <p:ph type="sldImg"/>
          </p:nvPr>
        </p:nvSpPr>
        <p:spPr>
          <a:ln/>
        </p:spPr>
      </p:sp>
      <p:sp>
        <p:nvSpPr>
          <p:cNvPr id="14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a:t>
            </a:r>
          </a:p>
          <a:p>
            <a:pPr eaLnBrk="1" hangingPunct="1"/>
            <a:endParaRPr lang="en-US" smtClean="0"/>
          </a:p>
        </p:txBody>
      </p:sp>
      <p:sp>
        <p:nvSpPr>
          <p:cNvPr id="2355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Notice that the dimension value is all the same, but the dimension is measuring the size of different features. This is NOT duplicating a dimension. Often you will have the same value, but you will dimension different features.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a:t>
            </a:r>
          </a:p>
          <a:p>
            <a:pPr eaLnBrk="1" hangingPunct="1"/>
            <a:endParaRPr lang="en-US" smtClean="0"/>
          </a:p>
        </p:txBody>
      </p:sp>
      <p:sp>
        <p:nvSpPr>
          <p:cNvPr id="1536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50000"/>
              </a:spcBef>
              <a:buFont typeface="Wingdings" pitchFamily="2" charset="2"/>
              <a:buNone/>
            </a:pPr>
            <a:r>
              <a:rPr lang="en-US" sz="1400" b="1" i="1" smtClean="0"/>
              <a:t>Size dimensions</a:t>
            </a:r>
            <a:r>
              <a:rPr lang="en-US" sz="1400" smtClean="0"/>
              <a:t> describe the size of each geometric feature.</a:t>
            </a:r>
          </a:p>
          <a:p>
            <a:pPr eaLnBrk="1" hangingPunct="1">
              <a:spcBef>
                <a:spcPct val="50000"/>
              </a:spcBef>
              <a:buFont typeface="Wingdings" pitchFamily="2" charset="2"/>
              <a:buNone/>
            </a:pPr>
            <a:r>
              <a:rPr lang="en-US" sz="1400" smtClean="0"/>
              <a:t>With respect to linear dimensions, </a:t>
            </a:r>
            <a:r>
              <a:rPr lang="en-US" sz="1400" b="1" i="1" smtClean="0"/>
              <a:t>size dimensions</a:t>
            </a:r>
            <a:r>
              <a:rPr lang="en-US" sz="1400" smtClean="0"/>
              <a:t> are sometimes referred to as </a:t>
            </a:r>
            <a:r>
              <a:rPr lang="en-US" sz="1400" b="1" i="1" smtClean="0"/>
              <a:t>overall dimensions</a:t>
            </a:r>
            <a:r>
              <a:rPr lang="en-US" sz="1400" smtClean="0"/>
              <a:t> and will tell the viewer the overall </a:t>
            </a:r>
            <a:r>
              <a:rPr lang="en-US" sz="1400" b="1" i="1" smtClean="0"/>
              <a:t>width</a:t>
            </a:r>
            <a:r>
              <a:rPr lang="en-US" sz="1400" smtClean="0"/>
              <a:t>, </a:t>
            </a:r>
            <a:r>
              <a:rPr lang="en-US" sz="1400" b="1" i="1" smtClean="0"/>
              <a:t>height</a:t>
            </a:r>
            <a:r>
              <a:rPr lang="en-US" sz="1400" smtClean="0"/>
              <a:t>, and </a:t>
            </a:r>
            <a:r>
              <a:rPr lang="en-US" sz="1400" b="1" i="1" smtClean="0"/>
              <a:t>depth</a:t>
            </a:r>
            <a:r>
              <a:rPr lang="en-US" sz="1400" smtClean="0"/>
              <a:t> of an object.</a:t>
            </a:r>
          </a:p>
          <a:p>
            <a:pPr eaLnBrk="1" hangingPunct="1">
              <a:spcBef>
                <a:spcPct val="50000"/>
              </a:spcBef>
              <a:buFont typeface="Wingdings" pitchFamily="2" charset="2"/>
              <a:buNone/>
            </a:pPr>
            <a:r>
              <a:rPr lang="en-US" sz="1600" b="1" i="1" smtClean="0"/>
              <a:t>Location dimensions</a:t>
            </a:r>
            <a:r>
              <a:rPr lang="en-US" sz="1600" smtClean="0"/>
              <a:t> show the location of each geometric feature within an object or view.</a:t>
            </a:r>
          </a:p>
          <a:p>
            <a:pPr eaLnBrk="1" hangingPunct="1">
              <a:spcBef>
                <a:spcPct val="50000"/>
              </a:spcBef>
              <a:buFont typeface="Wingdings" pitchFamily="2" charset="2"/>
              <a:buNone/>
            </a:pPr>
            <a:r>
              <a:rPr lang="en-US" sz="1600" b="1" i="1" smtClean="0"/>
              <a:t>Location dimensions</a:t>
            </a:r>
            <a:r>
              <a:rPr lang="en-US" sz="1600" smtClean="0"/>
              <a:t> tell the viewer where edges occur inside an object view. </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a:t>
            </a:r>
          </a:p>
          <a:p>
            <a:pPr eaLnBrk="1" hangingPunct="1"/>
            <a:endParaRPr lang="en-US" smtClean="0"/>
          </a:p>
        </p:txBody>
      </p:sp>
      <p:sp>
        <p:nvSpPr>
          <p:cNvPr id="1638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students should notice the location of the dimensions and how the largest are on the top or outside and they become gradually smaller as you get closer to the object.</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a:t>
            </a:r>
          </a:p>
          <a:p>
            <a:pPr eaLnBrk="1" hangingPunct="1"/>
            <a:endParaRPr lang="en-US" smtClean="0"/>
          </a:p>
        </p:txBody>
      </p:sp>
      <p:sp>
        <p:nvSpPr>
          <p:cNvPr id="1741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Talk to the students about over-dimensioning and what is meant by over-dimensioning.</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a:t>
            </a:r>
          </a:p>
          <a:p>
            <a:pPr eaLnBrk="1" hangingPunct="1"/>
            <a:endParaRPr lang="en-US" smtClean="0"/>
          </a:p>
        </p:txBody>
      </p:sp>
      <p:sp>
        <p:nvSpPr>
          <p:cNvPr id="1843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Point out the location dimensions for the circle.</a:t>
            </a:r>
          </a:p>
          <a:p>
            <a:pPr eaLnBrk="1" hangingPunct="1"/>
            <a:r>
              <a:rPr lang="en-US" smtClean="0"/>
              <a:t>Center mark and centerline bisectors are needed to show where the center of a circle is.</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a:t>
            </a:r>
          </a:p>
          <a:p>
            <a:pPr eaLnBrk="1" hangingPunct="1"/>
            <a:endParaRPr lang="en-US" smtClean="0"/>
          </a:p>
        </p:txBody>
      </p:sp>
      <p:sp>
        <p:nvSpPr>
          <p:cNvPr id="1945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Dimension Line - </a:t>
            </a:r>
            <a:r>
              <a:rPr lang="en-US" smtClean="0"/>
              <a:t>Thin lines capped with arrowheads which may be broken along their length to provide space for the dimension numerals. Whenever possible try to center the dimension between the arrows.</a:t>
            </a:r>
          </a:p>
          <a:p>
            <a:pPr eaLnBrk="1" hangingPunct="1"/>
            <a:r>
              <a:rPr lang="en-US" b="1" smtClean="0"/>
              <a:t>Extension Line - </a:t>
            </a:r>
            <a:r>
              <a:rPr lang="en-US" smtClean="0"/>
              <a:t>Thin lines used to establish the extent of a dimension. Extension lines should not touch the object. Notice the space between the object line and the extension line, and between the center line and the extension line in the hole location dimension. Extension lines can be shared between individual dimension lines.</a:t>
            </a:r>
          </a:p>
          <a:p>
            <a:pPr eaLnBrk="1" hangingPunct="1"/>
            <a:r>
              <a:rPr lang="en-US" b="1" smtClean="0"/>
              <a:t>Leader Line - </a:t>
            </a:r>
            <a:r>
              <a:rPr lang="en-US" smtClean="0"/>
              <a:t>Lines that are thin and used to connect a specific note to a feature.</a:t>
            </a:r>
          </a:p>
          <a:p>
            <a:pPr eaLnBrk="1" hangingPunct="1"/>
            <a:r>
              <a:rPr lang="en-US" smtClean="0"/>
              <a:t>Point out the symbol for diameter.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a:t>
            </a:r>
          </a:p>
          <a:p>
            <a:pPr eaLnBrk="1" hangingPunct="1"/>
            <a:endParaRPr lang="en-US" smtClean="0"/>
          </a:p>
        </p:txBody>
      </p:sp>
      <p:sp>
        <p:nvSpPr>
          <p:cNvPr id="2048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Give students time to complete this in Activity 1.4.5 Dimensioning before going on to the next slide.</a:t>
            </a:r>
          </a:p>
          <a:p>
            <a:pPr eaLnBrk="1" hangingPunct="1"/>
            <a:r>
              <a:rPr lang="en-US" smtClean="0"/>
              <a:t>Tell students that it is not good dimensioning practice to dimension to a hidden line.</a:t>
            </a:r>
          </a:p>
          <a:p>
            <a:pPr eaLnBrk="1" hangingPunct="1"/>
            <a:r>
              <a:rPr lang="en-US" smtClean="0"/>
              <a:t>A future presentation will describe the guidelines associated with dimensioning.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a:t>
            </a:r>
          </a:p>
          <a:p>
            <a:pPr eaLnBrk="1" hangingPunct="1"/>
            <a:endParaRPr lang="en-US" smtClean="0"/>
          </a:p>
        </p:txBody>
      </p:sp>
      <p:sp>
        <p:nvSpPr>
          <p:cNvPr id="2150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Orthographic graph paper is removed to better show dimensions.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a:t>
            </a:r>
          </a:p>
          <a:p>
            <a:pPr eaLnBrk="1" hangingPunct="1"/>
            <a:endParaRPr lang="en-US" smtClean="0"/>
          </a:p>
        </p:txBody>
      </p:sp>
      <p:sp>
        <p:nvSpPr>
          <p:cNvPr id="2253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Give students time to complete this in Activity 1.4.5 Dimensioning before going on to the next slide.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3101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9114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4982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55A71E-35C4-40A2-85B7-406219AAAC61}" type="slidenum">
              <a:rPr lang="en-US"/>
              <a:pPr>
                <a:defRPr/>
              </a:pPr>
              <a:t>‹#›</a:t>
            </a:fld>
            <a:endParaRPr lang="en-US"/>
          </a:p>
        </p:txBody>
      </p:sp>
    </p:spTree>
    <p:extLst>
      <p:ext uri="{BB962C8B-B14F-4D97-AF65-F5344CB8AC3E}">
        <p14:creationId xmlns:p14="http://schemas.microsoft.com/office/powerpoint/2010/main" val="3935409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E81747-3927-4530-BE92-ECF6FA8121DA}" type="slidenum">
              <a:rPr lang="en-US"/>
              <a:pPr>
                <a:defRPr/>
              </a:pPr>
              <a:t>‹#›</a:t>
            </a:fld>
            <a:endParaRPr lang="en-US"/>
          </a:p>
        </p:txBody>
      </p:sp>
    </p:spTree>
    <p:extLst>
      <p:ext uri="{BB962C8B-B14F-4D97-AF65-F5344CB8AC3E}">
        <p14:creationId xmlns:p14="http://schemas.microsoft.com/office/powerpoint/2010/main" val="4172926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6C30F7-D705-4842-AA84-E89AA63C401A}" type="slidenum">
              <a:rPr lang="en-US"/>
              <a:pPr>
                <a:defRPr/>
              </a:pPr>
              <a:t>‹#›</a:t>
            </a:fld>
            <a:endParaRPr lang="en-US"/>
          </a:p>
        </p:txBody>
      </p:sp>
    </p:spTree>
    <p:extLst>
      <p:ext uri="{BB962C8B-B14F-4D97-AF65-F5344CB8AC3E}">
        <p14:creationId xmlns:p14="http://schemas.microsoft.com/office/powerpoint/2010/main" val="19014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FDE805-E96B-4446-935A-E114C417069E}" type="slidenum">
              <a:rPr lang="en-US"/>
              <a:pPr>
                <a:defRPr/>
              </a:pPr>
              <a:t>‹#›</a:t>
            </a:fld>
            <a:endParaRPr lang="en-US"/>
          </a:p>
        </p:txBody>
      </p:sp>
    </p:spTree>
    <p:extLst>
      <p:ext uri="{BB962C8B-B14F-4D97-AF65-F5344CB8AC3E}">
        <p14:creationId xmlns:p14="http://schemas.microsoft.com/office/powerpoint/2010/main" val="504769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34A767-CE47-4FE7-B4B6-E93C7377CB3D}" type="slidenum">
              <a:rPr lang="en-US"/>
              <a:pPr>
                <a:defRPr/>
              </a:pPr>
              <a:t>‹#›</a:t>
            </a:fld>
            <a:endParaRPr lang="en-US"/>
          </a:p>
        </p:txBody>
      </p:sp>
    </p:spTree>
    <p:extLst>
      <p:ext uri="{BB962C8B-B14F-4D97-AF65-F5344CB8AC3E}">
        <p14:creationId xmlns:p14="http://schemas.microsoft.com/office/powerpoint/2010/main" val="3029524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77A4D8D-3D87-4CDB-B03B-9044E95E4A03}" type="slidenum">
              <a:rPr lang="en-US"/>
              <a:pPr>
                <a:defRPr/>
              </a:pPr>
              <a:t>‹#›</a:t>
            </a:fld>
            <a:endParaRPr lang="en-US"/>
          </a:p>
        </p:txBody>
      </p:sp>
    </p:spTree>
    <p:extLst>
      <p:ext uri="{BB962C8B-B14F-4D97-AF65-F5344CB8AC3E}">
        <p14:creationId xmlns:p14="http://schemas.microsoft.com/office/powerpoint/2010/main" val="1424426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82FDC5-19B9-46A1-B9D0-4565E2244411}" type="slidenum">
              <a:rPr lang="en-US"/>
              <a:pPr>
                <a:defRPr/>
              </a:pPr>
              <a:t>‹#›</a:t>
            </a:fld>
            <a:endParaRPr lang="en-US"/>
          </a:p>
        </p:txBody>
      </p:sp>
    </p:spTree>
    <p:extLst>
      <p:ext uri="{BB962C8B-B14F-4D97-AF65-F5344CB8AC3E}">
        <p14:creationId xmlns:p14="http://schemas.microsoft.com/office/powerpoint/2010/main" val="812712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2B0531-A46B-4A04-A3F5-FD41E4DF1D3C}" type="slidenum">
              <a:rPr lang="en-US"/>
              <a:pPr>
                <a:defRPr/>
              </a:pPr>
              <a:t>‹#›</a:t>
            </a:fld>
            <a:endParaRPr lang="en-US"/>
          </a:p>
        </p:txBody>
      </p:sp>
    </p:spTree>
    <p:extLst>
      <p:ext uri="{BB962C8B-B14F-4D97-AF65-F5344CB8AC3E}">
        <p14:creationId xmlns:p14="http://schemas.microsoft.com/office/powerpoint/2010/main" val="195762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64993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7021B4-42E3-469A-B4A8-473D3D3E9F92}" type="slidenum">
              <a:rPr lang="en-US"/>
              <a:pPr>
                <a:defRPr/>
              </a:pPr>
              <a:t>‹#›</a:t>
            </a:fld>
            <a:endParaRPr lang="en-US"/>
          </a:p>
        </p:txBody>
      </p:sp>
    </p:spTree>
    <p:extLst>
      <p:ext uri="{BB962C8B-B14F-4D97-AF65-F5344CB8AC3E}">
        <p14:creationId xmlns:p14="http://schemas.microsoft.com/office/powerpoint/2010/main" val="1641947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6A9B82-73D1-4B90-99E4-277FE98BEC33}" type="slidenum">
              <a:rPr lang="en-US"/>
              <a:pPr>
                <a:defRPr/>
              </a:pPr>
              <a:t>‹#›</a:t>
            </a:fld>
            <a:endParaRPr lang="en-US"/>
          </a:p>
        </p:txBody>
      </p:sp>
    </p:spTree>
    <p:extLst>
      <p:ext uri="{BB962C8B-B14F-4D97-AF65-F5344CB8AC3E}">
        <p14:creationId xmlns:p14="http://schemas.microsoft.com/office/powerpoint/2010/main" val="35886411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2442D-298E-4033-BB3D-8B8B7F19EB54}" type="slidenum">
              <a:rPr lang="en-US"/>
              <a:pPr>
                <a:defRPr/>
              </a:pPr>
              <a:t>‹#›</a:t>
            </a:fld>
            <a:endParaRPr lang="en-US"/>
          </a:p>
        </p:txBody>
      </p:sp>
    </p:spTree>
    <p:extLst>
      <p:ext uri="{BB962C8B-B14F-4D97-AF65-F5344CB8AC3E}">
        <p14:creationId xmlns:p14="http://schemas.microsoft.com/office/powerpoint/2010/main" val="231123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25023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2189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5881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60155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443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013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2998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PLTW_Logo_Print Fina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371600" y="795338"/>
            <a:ext cx="6400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F54157C-297E-49BB-8279-6B151D1D55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rgbClr val="00386B"/>
          </a:solidFill>
          <a:latin typeface="+mj-lt"/>
          <a:ea typeface="+mj-ea"/>
          <a:cs typeface="+mj-cs"/>
        </a:defRPr>
      </a:lvl1pPr>
      <a:lvl2pPr algn="ctr" rtl="0" eaLnBrk="0" fontAlgn="base" hangingPunct="0">
        <a:spcBef>
          <a:spcPct val="0"/>
        </a:spcBef>
        <a:spcAft>
          <a:spcPct val="0"/>
        </a:spcAft>
        <a:defRPr sz="4400">
          <a:solidFill>
            <a:srgbClr val="00386B"/>
          </a:solidFill>
          <a:latin typeface="Arial" charset="0"/>
        </a:defRPr>
      </a:lvl2pPr>
      <a:lvl3pPr algn="ctr" rtl="0" eaLnBrk="0" fontAlgn="base" hangingPunct="0">
        <a:spcBef>
          <a:spcPct val="0"/>
        </a:spcBef>
        <a:spcAft>
          <a:spcPct val="0"/>
        </a:spcAft>
        <a:defRPr sz="4400">
          <a:solidFill>
            <a:srgbClr val="00386B"/>
          </a:solidFill>
          <a:latin typeface="Arial" charset="0"/>
        </a:defRPr>
      </a:lvl3pPr>
      <a:lvl4pPr algn="ctr" rtl="0" eaLnBrk="0" fontAlgn="base" hangingPunct="0">
        <a:spcBef>
          <a:spcPct val="0"/>
        </a:spcBef>
        <a:spcAft>
          <a:spcPct val="0"/>
        </a:spcAft>
        <a:defRPr sz="4400">
          <a:solidFill>
            <a:srgbClr val="00386B"/>
          </a:solidFill>
          <a:latin typeface="Arial" charset="0"/>
        </a:defRPr>
      </a:lvl4pPr>
      <a:lvl5pPr algn="ctr" rtl="0" eaLnBrk="0" fontAlgn="base" hangingPunct="0">
        <a:spcBef>
          <a:spcPct val="0"/>
        </a:spcBef>
        <a:spcAft>
          <a:spcPct val="0"/>
        </a:spcAft>
        <a:defRPr sz="4400">
          <a:solidFill>
            <a:srgbClr val="00386B"/>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Dimensioning</a:t>
            </a:r>
            <a:endParaRPr lang="en-US" b="1" kern="0" dirty="0">
              <a:solidFill>
                <a:srgbClr val="00206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6858000" y="6629400"/>
            <a:ext cx="2209800" cy="228600"/>
          </a:xfrm>
        </p:spPr>
        <p:txBody>
          <a:bodyPr/>
          <a:lstStyle/>
          <a:p>
            <a:pPr algn="r"/>
            <a:r>
              <a:rPr lang="en-US" sz="800" dirty="0" smtClean="0">
                <a:latin typeface="Arial" panose="020B0604020202020204" pitchFamily="34" charset="0"/>
                <a:cs typeface="Arial" panose="020B0604020202020204" pitchFamily="34" charset="0"/>
              </a:rPr>
              <a:t>© 2011 Project Lead The Way, Inc.</a:t>
            </a:r>
            <a:endParaRPr lang="en-US" sz="800" dirty="0">
              <a:latin typeface="Arial" panose="020B0604020202020204" pitchFamily="34" charset="0"/>
              <a:cs typeface="Arial" panose="020B0604020202020204" pitchFamily="34" charset="0"/>
            </a:endParaRPr>
          </a:p>
        </p:txBody>
      </p:sp>
      <p:pic>
        <p:nvPicPr>
          <p:cNvPr id="5" name="Picture 4" descr="C:\Users\lsmith\Dropbox\2014-15 Curriculum Release\Notes\Logos\PLTW Logo Transparent.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Design and Modeling</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179888" y="1117600"/>
            <a:ext cx="3524250" cy="2838450"/>
          </a:xfrm>
          <a:noFill/>
        </p:spPr>
      </p:pic>
      <p:sp>
        <p:nvSpPr>
          <p:cNvPr id="12291" name="Rectangle 2"/>
          <p:cNvSpPr>
            <a:spLocks noGrp="1" noChangeArrowheads="1"/>
          </p:cNvSpPr>
          <p:nvPr>
            <p:ph type="title"/>
          </p:nvPr>
        </p:nvSpPr>
        <p:spPr/>
        <p:txBody>
          <a:bodyPr/>
          <a:lstStyle/>
          <a:p>
            <a:pPr eaLnBrk="1" hangingPunct="1"/>
            <a:r>
              <a:rPr lang="en-US" smtClean="0"/>
              <a:t>Here They Are</a:t>
            </a:r>
          </a:p>
        </p:txBody>
      </p:sp>
      <p:pic>
        <p:nvPicPr>
          <p:cNvPr id="1229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1588" y="3878263"/>
            <a:ext cx="576262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3488" y="1595438"/>
            <a:ext cx="318135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2388"/>
            <a:ext cx="8229600" cy="1143000"/>
          </a:xfrm>
          <a:noFill/>
        </p:spPr>
        <p:txBody>
          <a:bodyPr/>
          <a:lstStyle/>
          <a:p>
            <a:pPr eaLnBrk="1" hangingPunct="1"/>
            <a:r>
              <a:rPr lang="en-US" smtClean="0"/>
              <a:t>Why Dimension?</a:t>
            </a:r>
          </a:p>
        </p:txBody>
      </p:sp>
      <p:sp>
        <p:nvSpPr>
          <p:cNvPr id="8195" name="Rectangle 3"/>
          <p:cNvSpPr>
            <a:spLocks noGrp="1" noChangeArrowheads="1"/>
          </p:cNvSpPr>
          <p:nvPr>
            <p:ph type="body" idx="1"/>
          </p:nvPr>
        </p:nvSpPr>
        <p:spPr>
          <a:xfrm>
            <a:off x="0" y="2097088"/>
            <a:ext cx="2798763" cy="3546475"/>
          </a:xfrm>
          <a:noFill/>
        </p:spPr>
        <p:txBody>
          <a:bodyPr/>
          <a:lstStyle/>
          <a:p>
            <a:pPr eaLnBrk="1" hangingPunct="1">
              <a:buFontTx/>
              <a:buNone/>
            </a:pPr>
            <a:endParaRPr lang="en-US" smtClean="0"/>
          </a:p>
          <a:p>
            <a:pPr lvl="1" eaLnBrk="1" hangingPunct="1">
              <a:buFont typeface="Wingdings" pitchFamily="2" charset="2"/>
              <a:buChar char="Ø"/>
            </a:pPr>
            <a:r>
              <a:rPr lang="en-US" sz="3200" smtClean="0">
                <a:solidFill>
                  <a:srgbClr val="FF0000"/>
                </a:solidFill>
              </a:rPr>
              <a:t>Size</a:t>
            </a:r>
            <a:endParaRPr lang="en-US" sz="3200" smtClean="0"/>
          </a:p>
          <a:p>
            <a:pPr lvl="1" eaLnBrk="1" hangingPunct="1">
              <a:buFont typeface="Wingdings" pitchFamily="2" charset="2"/>
              <a:buNone/>
            </a:pPr>
            <a:r>
              <a:rPr lang="en-US" sz="3200" smtClean="0"/>
              <a:t>    and</a:t>
            </a:r>
          </a:p>
          <a:p>
            <a:pPr lvl="1" eaLnBrk="1" hangingPunct="1">
              <a:buFont typeface="Wingdings" pitchFamily="2" charset="2"/>
              <a:buChar char="Ø"/>
            </a:pPr>
            <a:r>
              <a:rPr lang="en-US" sz="3200" smtClean="0">
                <a:solidFill>
                  <a:srgbClr val="0000FF"/>
                </a:solidFill>
              </a:rPr>
              <a:t>Location </a:t>
            </a:r>
            <a:r>
              <a:rPr lang="en-US" sz="3200" smtClean="0"/>
              <a:t>of all features</a:t>
            </a:r>
          </a:p>
        </p:txBody>
      </p:sp>
      <p:sp>
        <p:nvSpPr>
          <p:cNvPr id="4100" name="Text Box 7"/>
          <p:cNvSpPr txBox="1">
            <a:spLocks noChangeArrowheads="1"/>
          </p:cNvSpPr>
          <p:nvPr/>
        </p:nvSpPr>
        <p:spPr bwMode="auto">
          <a:xfrm>
            <a:off x="481013" y="954088"/>
            <a:ext cx="8412162" cy="179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3200"/>
              <a:t>Engineers, designers, and engineering technologists need to know</a:t>
            </a:r>
          </a:p>
          <a:p>
            <a:pPr eaLnBrk="1" hangingPunct="1">
              <a:spcBef>
                <a:spcPct val="50000"/>
              </a:spcBef>
            </a:pPr>
            <a:endParaRPr lang="en-US" sz="3200"/>
          </a:p>
        </p:txBody>
      </p:sp>
      <p:pic>
        <p:nvPicPr>
          <p:cNvPr id="8202" name="Picture 10"/>
          <p:cNvPicPr>
            <a:picLocks noChangeAspect="1" noChangeArrowheads="1"/>
          </p:cNvPicPr>
          <p:nvPr/>
        </p:nvPicPr>
        <p:blipFill>
          <a:blip r:embed="rId4">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2597150" y="2027238"/>
            <a:ext cx="6094413"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1"/>
          <p:cNvPicPr>
            <a:picLocks noChangeAspect="1" noChangeArrowheads="1"/>
          </p:cNvPicPr>
          <p:nvPr/>
        </p:nvPicPr>
        <p:blipFill>
          <a:blip r:embed="rId5">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2678113" y="2022475"/>
            <a:ext cx="6078537" cy="425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20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nodeType="clickEffect">
                                  <p:stCondLst>
                                    <p:cond delay="0"/>
                                  </p:stCondLst>
                                  <p:childTnLst>
                                    <p:set>
                                      <p:cBhvr>
                                        <p:cTn id="12" dur="1" fill="hold">
                                          <p:stCondLst>
                                            <p:cond delay="0"/>
                                          </p:stCondLst>
                                        </p:cTn>
                                        <p:tgtEl>
                                          <p:spTgt spid="8203"/>
                                        </p:tgtEl>
                                        <p:attrNameLst>
                                          <p:attrName>style.visibility</p:attrName>
                                        </p:attrNameLst>
                                      </p:cBhvr>
                                      <p:to>
                                        <p:strVal val="hidden"/>
                                      </p:to>
                                    </p:set>
                                  </p:childTnLst>
                                </p:cTn>
                              </p:par>
                              <p:par>
                                <p:cTn id="13" presetID="1" presetClass="entr" presetSubtype="0" fill="hold" grpId="1"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5"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Dimension Completely</a:t>
            </a:r>
          </a:p>
        </p:txBody>
      </p:sp>
      <p:pic>
        <p:nvPicPr>
          <p:cNvPr id="5123" name="Picture 3"/>
          <p:cNvPicPr>
            <a:picLocks noGrp="1" noChangeAspect="1" noChangeArrowheads="1"/>
          </p:cNvPicPr>
          <p:nvPr>
            <p:ph type="body" idx="1"/>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l="6136" t="9886" r="9634" b="11955"/>
          <a:stretch>
            <a:fillRect/>
          </a:stretch>
        </p:blipFill>
        <p:spPr>
          <a:xfrm>
            <a:off x="1941513" y="1336675"/>
            <a:ext cx="6978650" cy="4508500"/>
          </a:xfrm>
          <a:noFill/>
        </p:spPr>
      </p:pic>
      <p:sp>
        <p:nvSpPr>
          <p:cNvPr id="5124" name="Text Box 4"/>
          <p:cNvSpPr txBox="1">
            <a:spLocks noChangeArrowheads="1"/>
          </p:cNvSpPr>
          <p:nvPr/>
        </p:nvSpPr>
        <p:spPr bwMode="auto">
          <a:xfrm>
            <a:off x="257175" y="1970088"/>
            <a:ext cx="20351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solidFill>
                  <a:srgbClr val="FF0000"/>
                </a:solidFill>
              </a:rPr>
              <a:t>Width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a:noFill/>
        </p:spPr>
        <p:txBody>
          <a:bodyPr/>
          <a:lstStyle/>
          <a:p>
            <a:pPr eaLnBrk="1" hangingPunct="1"/>
            <a:r>
              <a:rPr lang="en-US" smtClean="0"/>
              <a:t>Dimension Completely</a:t>
            </a:r>
          </a:p>
        </p:txBody>
      </p:sp>
      <p:sp>
        <p:nvSpPr>
          <p:cNvPr id="6147" name="Text Box 6"/>
          <p:cNvSpPr txBox="1">
            <a:spLocks noChangeArrowheads="1"/>
          </p:cNvSpPr>
          <p:nvPr/>
        </p:nvSpPr>
        <p:spPr bwMode="auto">
          <a:xfrm>
            <a:off x="254000" y="2603500"/>
            <a:ext cx="20351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solidFill>
                  <a:srgbClr val="0000FF"/>
                </a:solidFill>
              </a:rPr>
              <a:t>Height</a:t>
            </a:r>
          </a:p>
        </p:txBody>
      </p:sp>
      <p:sp>
        <p:nvSpPr>
          <p:cNvPr id="6148" name="Text Box 7"/>
          <p:cNvSpPr txBox="1">
            <a:spLocks noChangeArrowheads="1"/>
          </p:cNvSpPr>
          <p:nvPr/>
        </p:nvSpPr>
        <p:spPr bwMode="auto">
          <a:xfrm>
            <a:off x="257175" y="1970088"/>
            <a:ext cx="20351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solidFill>
                  <a:srgbClr val="FF0000"/>
                </a:solidFill>
              </a:rPr>
              <a:t>Width</a:t>
            </a:r>
          </a:p>
        </p:txBody>
      </p:sp>
      <p:pic>
        <p:nvPicPr>
          <p:cNvPr id="6149" name="Picture 9"/>
          <p:cNvPicPr>
            <a:picLocks noChangeAspect="1" noChangeArrowheads="1"/>
          </p:cNvPicPr>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1225550" y="1155700"/>
            <a:ext cx="8110538"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noFill/>
        </p:spPr>
        <p:txBody>
          <a:bodyPr/>
          <a:lstStyle/>
          <a:p>
            <a:pPr eaLnBrk="1" hangingPunct="1"/>
            <a:r>
              <a:rPr lang="en-US" smtClean="0"/>
              <a:t>Dimension Completely</a:t>
            </a:r>
          </a:p>
        </p:txBody>
      </p:sp>
      <p:sp>
        <p:nvSpPr>
          <p:cNvPr id="7171" name="Text Box 5"/>
          <p:cNvSpPr txBox="1">
            <a:spLocks noChangeArrowheads="1"/>
          </p:cNvSpPr>
          <p:nvPr/>
        </p:nvSpPr>
        <p:spPr bwMode="auto">
          <a:xfrm>
            <a:off x="255588" y="3248025"/>
            <a:ext cx="20351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solidFill>
                  <a:srgbClr val="009900"/>
                </a:solidFill>
              </a:rPr>
              <a:t>Depth</a:t>
            </a:r>
          </a:p>
        </p:txBody>
      </p:sp>
      <p:sp>
        <p:nvSpPr>
          <p:cNvPr id="7172" name="Text Box 6"/>
          <p:cNvSpPr txBox="1">
            <a:spLocks noChangeArrowheads="1"/>
          </p:cNvSpPr>
          <p:nvPr/>
        </p:nvSpPr>
        <p:spPr bwMode="auto">
          <a:xfrm>
            <a:off x="257175" y="1970088"/>
            <a:ext cx="20351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solidFill>
                  <a:srgbClr val="FF0000"/>
                </a:solidFill>
              </a:rPr>
              <a:t>Width</a:t>
            </a:r>
          </a:p>
        </p:txBody>
      </p:sp>
      <p:sp>
        <p:nvSpPr>
          <p:cNvPr id="7173" name="Text Box 7"/>
          <p:cNvSpPr txBox="1">
            <a:spLocks noChangeArrowheads="1"/>
          </p:cNvSpPr>
          <p:nvPr/>
        </p:nvSpPr>
        <p:spPr bwMode="auto">
          <a:xfrm>
            <a:off x="254000" y="2603500"/>
            <a:ext cx="20351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solidFill>
                  <a:srgbClr val="0000FF"/>
                </a:solidFill>
              </a:rPr>
              <a:t>Height</a:t>
            </a:r>
          </a:p>
        </p:txBody>
      </p:sp>
      <p:pic>
        <p:nvPicPr>
          <p:cNvPr id="7174" name="Picture 9"/>
          <p:cNvPicPr>
            <a:picLocks noChangeAspect="1" noChangeArrowheads="1"/>
          </p:cNvPicPr>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1184275" y="1100138"/>
            <a:ext cx="8188325" cy="539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Dimension Line Types</a:t>
            </a:r>
          </a:p>
        </p:txBody>
      </p:sp>
      <p:pic>
        <p:nvPicPr>
          <p:cNvPr id="8195" name="Picture 4"/>
          <p:cNvPicPr>
            <a:picLocks noGrp="1" noChangeAspect="1" noChangeArrowheads="1"/>
          </p:cNvPicPr>
          <p:nvPr>
            <p:ph type="body" idx="1"/>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t="51842" r="43474"/>
          <a:stretch>
            <a:fillRect/>
          </a:stretch>
        </p:blipFill>
        <p:spPr>
          <a:xfrm>
            <a:off x="615950" y="2525713"/>
            <a:ext cx="7721600" cy="4332287"/>
          </a:xfrm>
          <a:noFill/>
        </p:spPr>
      </p:pic>
      <p:sp>
        <p:nvSpPr>
          <p:cNvPr id="35846" name="AutoShape 6"/>
          <p:cNvSpPr>
            <a:spLocks noChangeArrowheads="1"/>
          </p:cNvSpPr>
          <p:nvPr/>
        </p:nvSpPr>
        <p:spPr bwMode="auto">
          <a:xfrm>
            <a:off x="709613" y="1709738"/>
            <a:ext cx="2373312" cy="555625"/>
          </a:xfrm>
          <a:prstGeom prst="wedgeRectCallout">
            <a:avLst>
              <a:gd name="adj1" fmla="val 47458"/>
              <a:gd name="adj2" fmla="val 186000"/>
            </a:avLst>
          </a:prstGeom>
          <a:solidFill>
            <a:srgbClr val="CCFFFF"/>
          </a:solidFill>
          <a:ln w="9525">
            <a:solidFill>
              <a:schemeClr val="tx1"/>
            </a:solidFill>
            <a:miter lim="800000"/>
            <a:headEnd/>
            <a:tailEnd/>
          </a:ln>
        </p:spPr>
        <p:txBody>
          <a:bodyPr anchor="ctr"/>
          <a:lstStyle/>
          <a:p>
            <a:r>
              <a:rPr lang="en-US" sz="2400">
                <a:solidFill>
                  <a:srgbClr val="FF0000"/>
                </a:solidFill>
              </a:rPr>
              <a:t>Dimension Line</a:t>
            </a:r>
            <a:endParaRPr lang="en-US" sz="2400"/>
          </a:p>
        </p:txBody>
      </p:sp>
      <p:sp>
        <p:nvSpPr>
          <p:cNvPr id="35847" name="AutoShape 7"/>
          <p:cNvSpPr>
            <a:spLocks noChangeArrowheads="1"/>
          </p:cNvSpPr>
          <p:nvPr/>
        </p:nvSpPr>
        <p:spPr bwMode="auto">
          <a:xfrm>
            <a:off x="4306888" y="1831975"/>
            <a:ext cx="2328862" cy="555625"/>
          </a:xfrm>
          <a:prstGeom prst="wedgeRectCallout">
            <a:avLst>
              <a:gd name="adj1" fmla="val -60634"/>
              <a:gd name="adj2" fmla="val 259713"/>
            </a:avLst>
          </a:prstGeom>
          <a:solidFill>
            <a:srgbClr val="CCFFFF"/>
          </a:solidFill>
          <a:ln w="9525">
            <a:solidFill>
              <a:schemeClr val="tx1"/>
            </a:solidFill>
            <a:miter lim="800000"/>
            <a:headEnd/>
            <a:tailEnd/>
          </a:ln>
        </p:spPr>
        <p:txBody>
          <a:bodyPr anchor="ctr"/>
          <a:lstStyle/>
          <a:p>
            <a:r>
              <a:rPr lang="en-US" sz="2400">
                <a:solidFill>
                  <a:srgbClr val="FF0000"/>
                </a:solidFill>
              </a:rPr>
              <a:t>Extension Line</a:t>
            </a:r>
            <a:endParaRPr lang="en-US" sz="2400"/>
          </a:p>
        </p:txBody>
      </p:sp>
      <p:sp>
        <p:nvSpPr>
          <p:cNvPr id="35848" name="AutoShape 8"/>
          <p:cNvSpPr>
            <a:spLocks noChangeArrowheads="1"/>
          </p:cNvSpPr>
          <p:nvPr/>
        </p:nvSpPr>
        <p:spPr bwMode="auto">
          <a:xfrm>
            <a:off x="6557963" y="5199063"/>
            <a:ext cx="2022475" cy="555625"/>
          </a:xfrm>
          <a:prstGeom prst="wedgeRectCallout">
            <a:avLst>
              <a:gd name="adj1" fmla="val -76375"/>
              <a:gd name="adj2" fmla="val -255713"/>
            </a:avLst>
          </a:prstGeom>
          <a:solidFill>
            <a:srgbClr val="CCFFFF"/>
          </a:solidFill>
          <a:ln w="9525">
            <a:solidFill>
              <a:schemeClr val="tx1"/>
            </a:solidFill>
            <a:miter lim="800000"/>
            <a:headEnd/>
            <a:tailEnd/>
          </a:ln>
        </p:spPr>
        <p:txBody>
          <a:bodyPr anchor="ctr"/>
          <a:lstStyle/>
          <a:p>
            <a:r>
              <a:rPr lang="en-US" sz="2400">
                <a:solidFill>
                  <a:srgbClr val="FF0000"/>
                </a:solidFill>
              </a:rPr>
              <a:t>Leader Line</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Effect transition="in" filter="blinds(horizontal)">
                                      <p:cBhvr>
                                        <p:cTn id="7" dur="500"/>
                                        <p:tgtEl>
                                          <p:spTgt spid="358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5847"/>
                                        </p:tgtEl>
                                        <p:attrNameLst>
                                          <p:attrName>style.visibility</p:attrName>
                                        </p:attrNameLst>
                                      </p:cBhvr>
                                      <p:to>
                                        <p:strVal val="visible"/>
                                      </p:to>
                                    </p:set>
                                    <p:animEffect transition="in" filter="box(in)">
                                      <p:cBhvr>
                                        <p:cTn id="12" dur="500"/>
                                        <p:tgtEl>
                                          <p:spTgt spid="358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5848"/>
                                        </p:tgtEl>
                                        <p:attrNameLst>
                                          <p:attrName>style.visibility</p:attrName>
                                        </p:attrNameLst>
                                      </p:cBhvr>
                                      <p:to>
                                        <p:strVal val="visible"/>
                                      </p:to>
                                    </p:set>
                                    <p:animEffect transition="in" filter="diamond(in)">
                                      <p:cBhvr>
                                        <p:cTn id="17" dur="2000"/>
                                        <p:tgtEl>
                                          <p:spTgt spid="35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animBg="1"/>
      <p:bldP spid="35847" grpId="0" animBg="1"/>
      <p:bldP spid="358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4694238" cy="1143000"/>
          </a:xfrm>
        </p:spPr>
        <p:txBody>
          <a:bodyPr/>
          <a:lstStyle/>
          <a:p>
            <a:pPr eaLnBrk="1" hangingPunct="1"/>
            <a:r>
              <a:rPr lang="en-US" sz="4000" smtClean="0"/>
              <a:t>Your Turn to Practice</a:t>
            </a:r>
          </a:p>
        </p:txBody>
      </p:sp>
      <p:sp>
        <p:nvSpPr>
          <p:cNvPr id="9219" name="Text Box 7"/>
          <p:cNvSpPr txBox="1">
            <a:spLocks noChangeArrowheads="1"/>
          </p:cNvSpPr>
          <p:nvPr/>
        </p:nvSpPr>
        <p:spPr bwMode="auto">
          <a:xfrm>
            <a:off x="698500" y="1920875"/>
            <a:ext cx="4584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t>¼ in. scale or 4 squares = 1 in.</a:t>
            </a:r>
          </a:p>
        </p:txBody>
      </p:sp>
      <p:pic>
        <p:nvPicPr>
          <p:cNvPr id="922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175" y="2476500"/>
            <a:ext cx="5792788"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5175250" y="2398713"/>
            <a:ext cx="2278063" cy="19319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22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0513" y="935038"/>
            <a:ext cx="3038475"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Check Your Answers</a:t>
            </a:r>
          </a:p>
        </p:txBody>
      </p:sp>
      <p:pic>
        <p:nvPicPr>
          <p:cNvPr id="10243" name="Picture 4"/>
          <p:cNvPicPr>
            <a:picLocks noChangeAspect="1" noChangeArrowheads="1"/>
          </p:cNvPicPr>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595313" y="1504950"/>
            <a:ext cx="7834312" cy="535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8550" y="1633538"/>
            <a:ext cx="3038475"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smtClean="0"/>
              <a:t>Where are the Missing Dimensions?</a:t>
            </a:r>
          </a:p>
        </p:txBody>
      </p:sp>
      <p:pic>
        <p:nvPicPr>
          <p:cNvPr id="11267"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l="732"/>
          <a:stretch>
            <a:fillRect/>
          </a:stretch>
        </p:blipFill>
        <p:spPr>
          <a:xfrm>
            <a:off x="769938" y="1830388"/>
            <a:ext cx="3390900" cy="2628900"/>
          </a:xfrm>
          <a:noFill/>
        </p:spPr>
      </p:pic>
      <p:pic>
        <p:nvPicPr>
          <p:cNvPr id="1126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288" y="4283075"/>
            <a:ext cx="5210175"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9888" y="1385888"/>
            <a:ext cx="318135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8"/>
          <p:cNvSpPr txBox="1">
            <a:spLocks noChangeArrowheads="1"/>
          </p:cNvSpPr>
          <p:nvPr/>
        </p:nvSpPr>
        <p:spPr bwMode="auto">
          <a:xfrm>
            <a:off x="4300538" y="3779838"/>
            <a:ext cx="4411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t>¼ in. scale or 4 squares = 1 in.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gineeringCurriculum">
  <a:themeElements>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ering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ering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ering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ering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ering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ering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ering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ering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ering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ering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ering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ering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393</TotalTime>
  <Words>607</Words>
  <Application>Microsoft Office PowerPoint</Application>
  <PresentationFormat>On-screen Show (4:3)</PresentationFormat>
  <Paragraphs>76</Paragraphs>
  <Slides>10</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Wingdings</vt:lpstr>
      <vt:lpstr>EngineeringCurriculum</vt:lpstr>
      <vt:lpstr>1_Custom Design</vt:lpstr>
      <vt:lpstr>PowerPoint Presentation</vt:lpstr>
      <vt:lpstr>Why Dimension?</vt:lpstr>
      <vt:lpstr>Dimension Completely</vt:lpstr>
      <vt:lpstr>Dimension Completely</vt:lpstr>
      <vt:lpstr>Dimension Completely</vt:lpstr>
      <vt:lpstr>Dimension Line Types</vt:lpstr>
      <vt:lpstr>Your Turn to Practice</vt:lpstr>
      <vt:lpstr>Check Your Answers</vt:lpstr>
      <vt:lpstr>Where are the Missing Dimensions?</vt:lpstr>
      <vt:lpstr>Here They Are</vt:lpstr>
    </vt:vector>
  </TitlesOfParts>
  <Company>Project Lead The Way,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Dimensioning</dc:title>
  <dc:subject>GTT - Lesson 1.4 - Sketching and Dimensioning Techniques</dc:subject>
  <dc:creator>GTT Revision Team</dc:creator>
  <cp:lastModifiedBy>Shelli Church</cp:lastModifiedBy>
  <cp:revision>31</cp:revision>
  <dcterms:created xsi:type="dcterms:W3CDTF">2008-05-21T19:49:46Z</dcterms:created>
  <dcterms:modified xsi:type="dcterms:W3CDTF">2017-11-29T22:23:25Z</dcterms:modified>
</cp:coreProperties>
</file>