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8"/>
  </p:notesMasterIdLst>
  <p:handoutMasterIdLst>
    <p:handoutMasterId r:id="rId19"/>
  </p:handoutMasterIdLst>
  <p:sldIdLst>
    <p:sldId id="256"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86B"/>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571" autoAdjust="0"/>
  </p:normalViewPr>
  <p:slideViewPr>
    <p:cSldViewPr snapToGrid="0">
      <p:cViewPr varScale="1">
        <p:scale>
          <a:sx n="70" d="100"/>
          <a:sy n="70" d="100"/>
        </p:scale>
        <p:origin x="1566" y="78"/>
      </p:cViewPr>
      <p:guideLst>
        <p:guide orient="horz" pos="2160"/>
        <p:guide pos="2880"/>
      </p:guideLst>
    </p:cSldViewPr>
  </p:slideViewPr>
  <p:notesTextViewPr>
    <p:cViewPr>
      <p:scale>
        <a:sx n="100" d="100"/>
        <a:sy n="100" d="100"/>
      </p:scale>
      <p:origin x="0" y="0"/>
    </p:cViewPr>
  </p:notesTextViewPr>
  <p:notesViewPr>
    <p:cSldViewPr snapToGrid="0">
      <p:cViewPr varScale="1">
        <p:scale>
          <a:sx n="65" d="100"/>
          <a:sy n="65" d="100"/>
        </p:scale>
        <p:origin x="-265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Dimensioning Guidelines</a:t>
            </a:r>
          </a:p>
        </p:txBody>
      </p:sp>
      <p:sp>
        <p:nvSpPr>
          <p:cNvPr id="3079" name="Rectangle 7"/>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dirty="0" smtClean="0"/>
              <a:t>PLTW Gateway</a:t>
            </a:r>
            <a:endParaRPr lang="en-US" baseline="30000" dirty="0"/>
          </a:p>
          <a:p>
            <a:pPr>
              <a:defRPr/>
            </a:pPr>
            <a:r>
              <a:rPr lang="en-US" dirty="0"/>
              <a:t>Unit 1 – Lesson 1.4 – Sketching and Dimensioning Techniques</a:t>
            </a:r>
          </a:p>
        </p:txBody>
      </p:sp>
      <p:sp>
        <p:nvSpPr>
          <p:cNvPr id="3080" name="Rectangle 8"/>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Arial" charset="0"/>
                <a:cs typeface="Arial" charset="0"/>
              </a:defRPr>
            </a:lvl1pPr>
          </a:lstStyle>
          <a:p>
            <a:pPr>
              <a:defRPr/>
            </a:pPr>
            <a:r>
              <a:rPr lang="en-US" dirty="0"/>
              <a:t>© 2011 Project Lead The Way, Inc.</a:t>
            </a:r>
          </a:p>
        </p:txBody>
      </p:sp>
      <p:sp>
        <p:nvSpPr>
          <p:cNvPr id="3081" name="Rectangle 9"/>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FCF40990-8769-4E25-AE9F-959F9FCCFF44}" type="slidenum">
              <a:rPr lang="en-US"/>
              <a:pPr>
                <a:defRPr/>
              </a:pPr>
              <a:t>‹#›</a:t>
            </a:fld>
            <a:endParaRPr lang="en-US"/>
          </a:p>
        </p:txBody>
      </p:sp>
    </p:spTree>
    <p:extLst>
      <p:ext uri="{BB962C8B-B14F-4D97-AF65-F5344CB8AC3E}">
        <p14:creationId xmlns:p14="http://schemas.microsoft.com/office/powerpoint/2010/main" val="2272543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4" name="Rectangle 8"/>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Dimensioning Guidelines</a:t>
            </a:r>
          </a:p>
        </p:txBody>
      </p:sp>
      <p:sp>
        <p:nvSpPr>
          <p:cNvPr id="14345" name="Rectangle 9"/>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dirty="0" smtClean="0"/>
              <a:t>PLTW Gateway</a:t>
            </a:r>
            <a:endParaRPr lang="en-US" baseline="30000" dirty="0"/>
          </a:p>
          <a:p>
            <a:pPr>
              <a:defRPr/>
            </a:pPr>
            <a:r>
              <a:rPr lang="en-US" dirty="0"/>
              <a:t>Unit 1 – Lesson 1.4 – Sketching and Dimensioning Techniques</a:t>
            </a:r>
          </a:p>
        </p:txBody>
      </p:sp>
      <p:sp>
        <p:nvSpPr>
          <p:cNvPr id="18438" name="Rectangle 10"/>
          <p:cNvSpPr>
            <a:spLocks noChangeArrowheads="1"/>
          </p:cNvSpPr>
          <p:nvPr/>
        </p:nvSpPr>
        <p:spPr bwMode="auto">
          <a:xfrm>
            <a:off x="77788" y="858520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p>
            <a:pPr>
              <a:defRPr/>
            </a:pPr>
            <a:r>
              <a:rPr lang="en-US" sz="1200" dirty="0" smtClean="0"/>
              <a:t>© 2011 Project Lead The Way, Inc.</a:t>
            </a:r>
            <a:endParaRPr lang="en-US" sz="1200" dirty="0"/>
          </a:p>
        </p:txBody>
      </p:sp>
      <p:sp>
        <p:nvSpPr>
          <p:cNvPr id="18439" name="Rectangle 11"/>
          <p:cNvSpPr>
            <a:spLocks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p>
            <a:pPr algn="r" defTabSz="931863"/>
            <a:fld id="{AB041129-B082-4082-9B52-01CA557793EA}" type="slidenum">
              <a:rPr lang="en-US" sz="1200"/>
              <a:pPr algn="r" defTabSz="931863"/>
              <a:t>‹#›</a:t>
            </a:fld>
            <a:endParaRPr lang="en-US" sz="1200"/>
          </a:p>
        </p:txBody>
      </p:sp>
    </p:spTree>
    <p:extLst>
      <p:ext uri="{BB962C8B-B14F-4D97-AF65-F5344CB8AC3E}">
        <p14:creationId xmlns:p14="http://schemas.microsoft.com/office/powerpoint/2010/main" val="3006777141"/>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1945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There are dozens of rules, dos and don’ts, and guidelines associated with dimensioning. The purpose of this presentation is to introduce those guidelines that are most critical. These 8 rules have been taken from the IED curriculum as the guidelines that we most want middle school students to recognize. You may use the IED presentation on Dimension Guidelines if you want to include the 16 guidelines that they discuss.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2867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References:</a:t>
            </a:r>
          </a:p>
          <a:p>
            <a:pPr eaLnBrk="1" hangingPunct="1"/>
            <a:r>
              <a:rPr lang="en-US" smtClean="0"/>
              <a:t>Pg 342 </a:t>
            </a:r>
            <a:r>
              <a:rPr lang="en-US" i="1" smtClean="0"/>
              <a:t>Engineering Drawing and Design</a:t>
            </a:r>
            <a:r>
              <a:rPr lang="en-US" smtClean="0"/>
              <a:t> </a:t>
            </a:r>
            <a:r>
              <a:rPr lang="en-US" i="1" smtClean="0"/>
              <a:t>3</a:t>
            </a:r>
            <a:r>
              <a:rPr lang="en-US" i="1" baseline="30000" smtClean="0"/>
              <a:t>rd</a:t>
            </a:r>
            <a:r>
              <a:rPr lang="en-US" i="1" smtClean="0"/>
              <a:t> Edition</a:t>
            </a:r>
            <a:r>
              <a:rPr lang="en-US" smtClean="0"/>
              <a:t> by David Madsen, et. al.</a:t>
            </a:r>
          </a:p>
          <a:p>
            <a:pPr eaLnBrk="1" hangingPunct="1"/>
            <a:r>
              <a:rPr lang="en-US" smtClean="0"/>
              <a:t>Pg 108 </a:t>
            </a:r>
            <a:r>
              <a:rPr lang="en-US" i="1" smtClean="0"/>
              <a:t>Fundamentals of Modern Drafting</a:t>
            </a:r>
            <a:r>
              <a:rPr lang="en-US" smtClean="0"/>
              <a:t> by Paul Wallach</a:t>
            </a:r>
          </a:p>
          <a:p>
            <a:pPr eaLnBrk="1" hangingPunct="1"/>
            <a:r>
              <a:rPr lang="en-US" smtClean="0"/>
              <a:t>Pg 426 </a:t>
            </a:r>
            <a:r>
              <a:rPr lang="en-US" i="1" smtClean="0"/>
              <a:t>Technical Drawing 9</a:t>
            </a:r>
            <a:r>
              <a:rPr lang="en-US" i="1" baseline="30000" smtClean="0"/>
              <a:t>th</a:t>
            </a:r>
            <a:r>
              <a:rPr lang="en-US" i="1" smtClean="0"/>
              <a:t> Edition</a:t>
            </a:r>
            <a:r>
              <a:rPr lang="en-US" smtClean="0"/>
              <a:t> by Frederick Giesecke, et. al.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2969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References:</a:t>
            </a:r>
          </a:p>
          <a:p>
            <a:pPr eaLnBrk="1" hangingPunct="1"/>
            <a:r>
              <a:rPr lang="en-US" smtClean="0"/>
              <a:t>Pg 342 </a:t>
            </a:r>
            <a:r>
              <a:rPr lang="en-US" i="1" smtClean="0"/>
              <a:t>Engineering Drawing and Design</a:t>
            </a:r>
            <a:r>
              <a:rPr lang="en-US" smtClean="0"/>
              <a:t> </a:t>
            </a:r>
            <a:r>
              <a:rPr lang="en-US" i="1" smtClean="0"/>
              <a:t>3</a:t>
            </a:r>
            <a:r>
              <a:rPr lang="en-US" i="1" baseline="30000" smtClean="0"/>
              <a:t>rd</a:t>
            </a:r>
            <a:r>
              <a:rPr lang="en-US" i="1" smtClean="0"/>
              <a:t> Edition</a:t>
            </a:r>
            <a:r>
              <a:rPr lang="en-US" smtClean="0"/>
              <a:t> by David Madsen, et. al.</a:t>
            </a:r>
          </a:p>
          <a:p>
            <a:pPr eaLnBrk="1" hangingPunct="1"/>
            <a:r>
              <a:rPr lang="en-US" smtClean="0"/>
              <a:t>Pg 108 </a:t>
            </a:r>
            <a:r>
              <a:rPr lang="en-US" i="1" smtClean="0"/>
              <a:t>Fundamentals of Modern Drafting</a:t>
            </a:r>
            <a:r>
              <a:rPr lang="en-US" smtClean="0"/>
              <a:t> by Paul Wallach</a:t>
            </a:r>
          </a:p>
          <a:p>
            <a:pPr eaLnBrk="1" hangingPunct="1"/>
            <a:r>
              <a:rPr lang="en-US" smtClean="0"/>
              <a:t>Pg 426 </a:t>
            </a:r>
            <a:r>
              <a:rPr lang="en-US" i="1" smtClean="0"/>
              <a:t>Technical Drawing 9</a:t>
            </a:r>
            <a:r>
              <a:rPr lang="en-US" i="1" baseline="30000" smtClean="0"/>
              <a:t>th</a:t>
            </a:r>
            <a:r>
              <a:rPr lang="en-US" i="1" smtClean="0"/>
              <a:t> Edition</a:t>
            </a:r>
            <a:r>
              <a:rPr lang="en-US" smtClean="0"/>
              <a:t> by Frederick Giesecke, et. al.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3072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References:</a:t>
            </a:r>
          </a:p>
          <a:p>
            <a:pPr eaLnBrk="1" hangingPunct="1"/>
            <a:r>
              <a:rPr lang="en-US" smtClean="0"/>
              <a:t>Pg 344-345, 347-349 </a:t>
            </a:r>
            <a:r>
              <a:rPr lang="en-US" i="1" smtClean="0"/>
              <a:t>Engineering Drawing and Design</a:t>
            </a:r>
            <a:r>
              <a:rPr lang="en-US" smtClean="0"/>
              <a:t> </a:t>
            </a:r>
            <a:r>
              <a:rPr lang="en-US" i="1" smtClean="0"/>
              <a:t>3</a:t>
            </a:r>
            <a:r>
              <a:rPr lang="en-US" i="1" baseline="30000" smtClean="0"/>
              <a:t>rd</a:t>
            </a:r>
            <a:r>
              <a:rPr lang="en-US" i="1" smtClean="0"/>
              <a:t> Edition</a:t>
            </a:r>
            <a:r>
              <a:rPr lang="en-US" smtClean="0"/>
              <a:t> by David Madsen, et. al.</a:t>
            </a:r>
          </a:p>
          <a:p>
            <a:pPr eaLnBrk="1" hangingPunct="1"/>
            <a:r>
              <a:rPr lang="en-US" smtClean="0"/>
              <a:t>Pg 131, 138-139 </a:t>
            </a:r>
            <a:r>
              <a:rPr lang="en-US" i="1" smtClean="0"/>
              <a:t>Fundamentals of Modern Drafting</a:t>
            </a:r>
            <a:r>
              <a:rPr lang="en-US" smtClean="0"/>
              <a:t> by Paul Wallach</a:t>
            </a:r>
          </a:p>
          <a:p>
            <a:pPr eaLnBrk="1" hangingPunct="1"/>
            <a:r>
              <a:rPr lang="en-US" smtClean="0"/>
              <a:t>Pg 402-403, 410-411, 427 </a:t>
            </a:r>
            <a:r>
              <a:rPr lang="en-US" i="1" smtClean="0"/>
              <a:t>Technical Drawing 9</a:t>
            </a:r>
            <a:r>
              <a:rPr lang="en-US" i="1" baseline="30000" smtClean="0"/>
              <a:t>th</a:t>
            </a:r>
            <a:r>
              <a:rPr lang="en-US" i="1" smtClean="0"/>
              <a:t> Edition</a:t>
            </a:r>
            <a:r>
              <a:rPr lang="en-US" smtClean="0"/>
              <a:t> by Frederick Giesecke, et. al.</a:t>
            </a:r>
          </a:p>
          <a:p>
            <a:pPr eaLnBrk="1" hangingPunct="1"/>
            <a:r>
              <a:rPr lang="en-US" smtClean="0"/>
              <a:t>Pg 687-688, 695-696 </a:t>
            </a:r>
            <a:r>
              <a:rPr lang="en-US" i="1" smtClean="0"/>
              <a:t>Technical Graphics Communication 3</a:t>
            </a:r>
            <a:r>
              <a:rPr lang="en-US" i="1" baseline="30000" smtClean="0"/>
              <a:t>rd</a:t>
            </a:r>
            <a:r>
              <a:rPr lang="en-US" i="1" smtClean="0"/>
              <a:t> Edition</a:t>
            </a:r>
            <a:r>
              <a:rPr lang="en-US" smtClean="0"/>
              <a:t> by Gary Bertoline &amp; Eric Wiebe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3174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31748"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References:</a:t>
            </a:r>
          </a:p>
          <a:p>
            <a:pPr eaLnBrk="1" hangingPunct="1"/>
            <a:r>
              <a:rPr lang="en-US" smtClean="0"/>
              <a:t>Pg 44, 340 </a:t>
            </a:r>
            <a:r>
              <a:rPr lang="en-US" i="1" smtClean="0"/>
              <a:t>Engineering Drawing and Design</a:t>
            </a:r>
            <a:r>
              <a:rPr lang="en-US" smtClean="0"/>
              <a:t> </a:t>
            </a:r>
            <a:r>
              <a:rPr lang="en-US" i="1" smtClean="0"/>
              <a:t>3</a:t>
            </a:r>
            <a:r>
              <a:rPr lang="en-US" i="1" baseline="30000" smtClean="0"/>
              <a:t>rd</a:t>
            </a:r>
            <a:r>
              <a:rPr lang="en-US" i="1" smtClean="0"/>
              <a:t> Edition</a:t>
            </a:r>
            <a:r>
              <a:rPr lang="en-US" smtClean="0"/>
              <a:t> by David Madsen, et. al.</a:t>
            </a:r>
          </a:p>
          <a:p>
            <a:pPr eaLnBrk="1" hangingPunct="1"/>
            <a:r>
              <a:rPr lang="en-US" smtClean="0"/>
              <a:t>Pg 393-394, 426 </a:t>
            </a:r>
            <a:r>
              <a:rPr lang="en-US" i="1" smtClean="0"/>
              <a:t>Technical Drawing 9</a:t>
            </a:r>
            <a:r>
              <a:rPr lang="en-US" i="1" baseline="30000" smtClean="0"/>
              <a:t>th</a:t>
            </a:r>
            <a:r>
              <a:rPr lang="en-US" i="1" smtClean="0"/>
              <a:t> Edition</a:t>
            </a:r>
            <a:r>
              <a:rPr lang="en-US" smtClean="0"/>
              <a:t> by Frederick Giesecke, et. al.</a:t>
            </a:r>
          </a:p>
          <a:p>
            <a:pPr eaLnBrk="1" hangingPunct="1"/>
            <a:r>
              <a:rPr lang="en-US" smtClean="0"/>
              <a:t>Pg 690-691 </a:t>
            </a:r>
            <a:r>
              <a:rPr lang="en-US" i="1" smtClean="0"/>
              <a:t>Technical Graphics Communication 3</a:t>
            </a:r>
            <a:r>
              <a:rPr lang="en-US" i="1" baseline="30000" smtClean="0"/>
              <a:t>rd</a:t>
            </a:r>
            <a:r>
              <a:rPr lang="en-US" i="1" smtClean="0"/>
              <a:t> Edition</a:t>
            </a:r>
            <a:r>
              <a:rPr lang="en-US" smtClean="0"/>
              <a:t> by Gary Bertoline &amp; Eric Wiebe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3277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References:</a:t>
            </a:r>
          </a:p>
          <a:p>
            <a:pPr eaLnBrk="1" hangingPunct="1"/>
            <a:r>
              <a:rPr lang="en-US" smtClean="0"/>
              <a:t>Pg 351 </a:t>
            </a:r>
            <a:r>
              <a:rPr lang="en-US" i="1" smtClean="0"/>
              <a:t>Engineering Drawing and Design</a:t>
            </a:r>
            <a:r>
              <a:rPr lang="en-US" smtClean="0"/>
              <a:t> </a:t>
            </a:r>
            <a:r>
              <a:rPr lang="en-US" i="1" smtClean="0"/>
              <a:t>3</a:t>
            </a:r>
            <a:r>
              <a:rPr lang="en-US" i="1" baseline="30000" smtClean="0"/>
              <a:t>rd</a:t>
            </a:r>
            <a:r>
              <a:rPr lang="en-US" i="1" smtClean="0"/>
              <a:t> Edition</a:t>
            </a:r>
            <a:r>
              <a:rPr lang="en-US" smtClean="0"/>
              <a:t> by David Madsen, et. al.</a:t>
            </a:r>
          </a:p>
          <a:p>
            <a:pPr eaLnBrk="1" hangingPunct="1"/>
            <a:r>
              <a:rPr lang="en-US" smtClean="0"/>
              <a:t>Pg 109 </a:t>
            </a:r>
            <a:r>
              <a:rPr lang="en-US" i="1" smtClean="0"/>
              <a:t>Fundamentals of Modern Drafting</a:t>
            </a:r>
            <a:r>
              <a:rPr lang="en-US" smtClean="0"/>
              <a:t> by Paul Wallach</a:t>
            </a:r>
          </a:p>
          <a:p>
            <a:pPr eaLnBrk="1" hangingPunct="1"/>
            <a:r>
              <a:rPr lang="en-US" smtClean="0"/>
              <a:t>Pg 411, 427 </a:t>
            </a:r>
            <a:r>
              <a:rPr lang="en-US" i="1" smtClean="0"/>
              <a:t>Technical Drawing 9</a:t>
            </a:r>
            <a:r>
              <a:rPr lang="en-US" i="1" baseline="30000" smtClean="0"/>
              <a:t>th</a:t>
            </a:r>
            <a:r>
              <a:rPr lang="en-US" i="1" smtClean="0"/>
              <a:t> Edition</a:t>
            </a:r>
            <a:r>
              <a:rPr lang="en-US" smtClean="0"/>
              <a:t> by Frederick Giesecke, et. al.</a:t>
            </a:r>
          </a:p>
          <a:p>
            <a:pPr eaLnBrk="1" hangingPunct="1"/>
            <a:r>
              <a:rPr lang="en-US" smtClean="0"/>
              <a:t>Pg 693 </a:t>
            </a:r>
            <a:r>
              <a:rPr lang="en-US" i="1" smtClean="0"/>
              <a:t>Technical Graphics Communication 3</a:t>
            </a:r>
            <a:r>
              <a:rPr lang="en-US" i="1" baseline="30000" smtClean="0"/>
              <a:t>rd</a:t>
            </a:r>
            <a:r>
              <a:rPr lang="en-US" i="1" smtClean="0"/>
              <a:t> Edition</a:t>
            </a:r>
            <a:r>
              <a:rPr lang="en-US" smtClean="0"/>
              <a:t> by Gary Bertoline &amp; Eric Wiebe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3379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References:</a:t>
            </a:r>
          </a:p>
          <a:p>
            <a:pPr eaLnBrk="1" hangingPunct="1"/>
            <a:r>
              <a:rPr lang="en-US" smtClean="0"/>
              <a:t>Pg 351 </a:t>
            </a:r>
            <a:r>
              <a:rPr lang="en-US" i="1" smtClean="0"/>
              <a:t>Engineering Drawing and Design</a:t>
            </a:r>
            <a:r>
              <a:rPr lang="en-US" smtClean="0"/>
              <a:t> </a:t>
            </a:r>
            <a:r>
              <a:rPr lang="en-US" i="1" smtClean="0"/>
              <a:t>3</a:t>
            </a:r>
            <a:r>
              <a:rPr lang="en-US" i="1" baseline="30000" smtClean="0"/>
              <a:t>rd</a:t>
            </a:r>
            <a:r>
              <a:rPr lang="en-US" i="1" smtClean="0"/>
              <a:t> Edition</a:t>
            </a:r>
            <a:r>
              <a:rPr lang="en-US" smtClean="0"/>
              <a:t> by David Madsen, et. al.</a:t>
            </a:r>
          </a:p>
          <a:p>
            <a:pPr eaLnBrk="1" hangingPunct="1"/>
            <a:r>
              <a:rPr lang="en-US" smtClean="0"/>
              <a:t>Pg 109 </a:t>
            </a:r>
            <a:r>
              <a:rPr lang="en-US" i="1" smtClean="0"/>
              <a:t>Fundamentals of Modern Drafting</a:t>
            </a:r>
            <a:r>
              <a:rPr lang="en-US" smtClean="0"/>
              <a:t> by Paul Wallach</a:t>
            </a:r>
          </a:p>
          <a:p>
            <a:pPr eaLnBrk="1" hangingPunct="1"/>
            <a:r>
              <a:rPr lang="en-US" smtClean="0"/>
              <a:t>Pg 411, 427 </a:t>
            </a:r>
            <a:r>
              <a:rPr lang="en-US" i="1" smtClean="0"/>
              <a:t>Technical Drawing 9</a:t>
            </a:r>
            <a:r>
              <a:rPr lang="en-US" i="1" baseline="30000" smtClean="0"/>
              <a:t>th</a:t>
            </a:r>
            <a:r>
              <a:rPr lang="en-US" i="1" smtClean="0"/>
              <a:t> Edition</a:t>
            </a:r>
            <a:r>
              <a:rPr lang="en-US" smtClean="0"/>
              <a:t> by Frederick Giesecke, et. al.</a:t>
            </a:r>
          </a:p>
          <a:p>
            <a:pPr eaLnBrk="1" hangingPunct="1"/>
            <a:r>
              <a:rPr lang="en-US" smtClean="0"/>
              <a:t>Pg 693 </a:t>
            </a:r>
            <a:r>
              <a:rPr lang="en-US" i="1" smtClean="0"/>
              <a:t>Technical Graphics Communication 3</a:t>
            </a:r>
            <a:r>
              <a:rPr lang="en-US" i="1" baseline="30000" smtClean="0"/>
              <a:t>rd</a:t>
            </a:r>
            <a:r>
              <a:rPr lang="en-US" i="1" smtClean="0"/>
              <a:t> Edition</a:t>
            </a:r>
            <a:r>
              <a:rPr lang="en-US" smtClean="0"/>
              <a:t> by Gary Bertoline &amp; Eric Wiebe</a:t>
            </a:r>
          </a:p>
          <a:p>
            <a:pPr eaLnBrk="1" hangingPunct="1"/>
            <a:endParaRPr lang="en-US" smtClean="0"/>
          </a:p>
          <a:p>
            <a:pPr eaLnBrk="1" hangingPunct="1"/>
            <a:r>
              <a:rPr lang="en-US" smtClean="0"/>
              <a:t>Note: The top view was removed because it is not needed to completely communicate the object’s geometry.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2048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2150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1508" name="Rectangle 2"/>
          <p:cNvSpPr>
            <a:spLocks noGrp="1" noRot="1" noChangeAspect="1" noChangeArrowheads="1" noTextEdit="1"/>
          </p:cNvSpPr>
          <p:nvPr>
            <p:ph type="sldImg"/>
          </p:nvPr>
        </p:nvSpPr>
        <p:spPr>
          <a:ln/>
        </p:spPr>
      </p:sp>
      <p:sp>
        <p:nvSpPr>
          <p:cNvPr id="215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References:</a:t>
            </a:r>
          </a:p>
          <a:p>
            <a:pPr eaLnBrk="1" hangingPunct="1"/>
            <a:r>
              <a:rPr lang="en-US" smtClean="0"/>
              <a:t>Pg 337 </a:t>
            </a:r>
            <a:r>
              <a:rPr lang="en-US" i="1" smtClean="0"/>
              <a:t>Engineering Drawing and Design</a:t>
            </a:r>
            <a:r>
              <a:rPr lang="en-US" smtClean="0"/>
              <a:t> </a:t>
            </a:r>
            <a:r>
              <a:rPr lang="en-US" i="1" smtClean="0"/>
              <a:t>3</a:t>
            </a:r>
            <a:r>
              <a:rPr lang="en-US" i="1" baseline="30000" smtClean="0"/>
              <a:t>rd</a:t>
            </a:r>
            <a:r>
              <a:rPr lang="en-US" i="1" smtClean="0"/>
              <a:t> Edition</a:t>
            </a:r>
            <a:r>
              <a:rPr lang="en-US" smtClean="0"/>
              <a:t> by David Madsen, et. al.</a:t>
            </a:r>
          </a:p>
          <a:p>
            <a:pPr eaLnBrk="1" hangingPunct="1"/>
            <a:r>
              <a:rPr lang="en-US" smtClean="0"/>
              <a:t>Pg 109 </a:t>
            </a:r>
            <a:r>
              <a:rPr lang="en-US" i="1" smtClean="0"/>
              <a:t>Fundamentals of Modern Drafting</a:t>
            </a:r>
            <a:r>
              <a:rPr lang="en-US" smtClean="0"/>
              <a:t> by Paul Wallach</a:t>
            </a:r>
          </a:p>
          <a:p>
            <a:pPr eaLnBrk="1" hangingPunct="1"/>
            <a:r>
              <a:rPr lang="en-US" smtClean="0"/>
              <a:t>Pg 425 </a:t>
            </a:r>
            <a:r>
              <a:rPr lang="en-US" i="1" smtClean="0"/>
              <a:t>Technical Drawing 9</a:t>
            </a:r>
            <a:r>
              <a:rPr lang="en-US" i="1" baseline="30000" smtClean="0"/>
              <a:t>th</a:t>
            </a:r>
            <a:r>
              <a:rPr lang="en-US" i="1" smtClean="0"/>
              <a:t> Edition</a:t>
            </a:r>
            <a:r>
              <a:rPr lang="en-US" smtClean="0"/>
              <a:t> by Frederick Giesecke, et. al.</a:t>
            </a:r>
          </a:p>
          <a:p>
            <a:pPr eaLnBrk="1" hangingPunct="1"/>
            <a:r>
              <a:rPr lang="en-US" smtClean="0"/>
              <a:t>Pg 701 </a:t>
            </a:r>
            <a:r>
              <a:rPr lang="en-US" i="1" smtClean="0"/>
              <a:t>Technical Graphics Communication 3</a:t>
            </a:r>
            <a:r>
              <a:rPr lang="en-US" i="1" baseline="30000" smtClean="0"/>
              <a:t>rd</a:t>
            </a:r>
            <a:r>
              <a:rPr lang="en-US" i="1" smtClean="0"/>
              <a:t> Edition</a:t>
            </a:r>
            <a:r>
              <a:rPr lang="en-US" smtClean="0"/>
              <a:t> by Gary Bertoline &amp; Eric Wiebe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2253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References:</a:t>
            </a:r>
          </a:p>
          <a:p>
            <a:pPr eaLnBrk="1" hangingPunct="1"/>
            <a:r>
              <a:rPr lang="en-US" smtClean="0"/>
              <a:t>Pg 342 </a:t>
            </a:r>
            <a:r>
              <a:rPr lang="en-US" i="1" smtClean="0"/>
              <a:t>Engineering Drawing and Design</a:t>
            </a:r>
            <a:r>
              <a:rPr lang="en-US" smtClean="0"/>
              <a:t> </a:t>
            </a:r>
            <a:r>
              <a:rPr lang="en-US" i="1" smtClean="0"/>
              <a:t>3</a:t>
            </a:r>
            <a:r>
              <a:rPr lang="en-US" i="1" baseline="30000" smtClean="0"/>
              <a:t>rd</a:t>
            </a:r>
            <a:r>
              <a:rPr lang="en-US" i="1" smtClean="0"/>
              <a:t> Edition</a:t>
            </a:r>
            <a:r>
              <a:rPr lang="en-US" smtClean="0"/>
              <a:t> by David Madsen, et. al.</a:t>
            </a:r>
          </a:p>
          <a:p>
            <a:pPr eaLnBrk="1" hangingPunct="1"/>
            <a:r>
              <a:rPr lang="en-US" smtClean="0"/>
              <a:t>Pg 405 &amp; 425 </a:t>
            </a:r>
            <a:r>
              <a:rPr lang="en-US" i="1" smtClean="0"/>
              <a:t>Technical Drawing 9</a:t>
            </a:r>
            <a:r>
              <a:rPr lang="en-US" i="1" baseline="30000" smtClean="0"/>
              <a:t>th</a:t>
            </a:r>
            <a:r>
              <a:rPr lang="en-US" i="1" smtClean="0"/>
              <a:t> Edition</a:t>
            </a:r>
            <a:r>
              <a:rPr lang="en-US" smtClean="0"/>
              <a:t> by Frederick Giesecke, et. al.</a:t>
            </a:r>
          </a:p>
          <a:p>
            <a:pPr eaLnBrk="1" hangingPunct="1"/>
            <a:r>
              <a:rPr lang="en-US" smtClean="0"/>
              <a:t>Pg 698, 700, 701-703 </a:t>
            </a:r>
            <a:r>
              <a:rPr lang="en-US" i="1" smtClean="0"/>
              <a:t>Technical Graphics Communication 3</a:t>
            </a:r>
            <a:r>
              <a:rPr lang="en-US" i="1" baseline="30000" smtClean="0"/>
              <a:t>rd</a:t>
            </a:r>
            <a:r>
              <a:rPr lang="en-US" i="1" smtClean="0"/>
              <a:t> Edition</a:t>
            </a:r>
            <a:r>
              <a:rPr lang="en-US" smtClean="0"/>
              <a:t> by Gary Bertoline &amp; Eric Wiebe</a:t>
            </a:r>
          </a:p>
          <a:p>
            <a:pPr eaLnBrk="1" hangingPunct="1"/>
            <a:endParaRPr lang="en-US" smtClean="0"/>
          </a:p>
          <a:p>
            <a:pPr eaLnBrk="1" hangingPunct="1"/>
            <a:r>
              <a:rPr lang="en-US" smtClean="0"/>
              <a:t>It should be noted that the 2.00 inch dimension would be appropriately located if placed on the top view, but the front view is preferred because it is supposed to provide the most information about an object’s geometry.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2355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References:</a:t>
            </a:r>
          </a:p>
          <a:p>
            <a:pPr eaLnBrk="1" hangingPunct="1"/>
            <a:r>
              <a:rPr lang="en-US" smtClean="0"/>
              <a:t>Pg 342 </a:t>
            </a:r>
            <a:r>
              <a:rPr lang="en-US" i="1" smtClean="0"/>
              <a:t>Engineering Drawing and Design</a:t>
            </a:r>
            <a:r>
              <a:rPr lang="en-US" smtClean="0"/>
              <a:t> </a:t>
            </a:r>
            <a:r>
              <a:rPr lang="en-US" i="1" smtClean="0"/>
              <a:t>3</a:t>
            </a:r>
            <a:r>
              <a:rPr lang="en-US" i="1" baseline="30000" smtClean="0"/>
              <a:t>rd</a:t>
            </a:r>
            <a:r>
              <a:rPr lang="en-US" i="1" smtClean="0"/>
              <a:t> Edition</a:t>
            </a:r>
            <a:r>
              <a:rPr lang="en-US" smtClean="0"/>
              <a:t> by David Madsen, et. al.</a:t>
            </a:r>
          </a:p>
          <a:p>
            <a:pPr eaLnBrk="1" hangingPunct="1"/>
            <a:r>
              <a:rPr lang="en-US" smtClean="0"/>
              <a:t>Pg 405 &amp; 425 </a:t>
            </a:r>
            <a:r>
              <a:rPr lang="en-US" i="1" smtClean="0"/>
              <a:t>Technical Drawing 9</a:t>
            </a:r>
            <a:r>
              <a:rPr lang="en-US" i="1" baseline="30000" smtClean="0"/>
              <a:t>th</a:t>
            </a:r>
            <a:r>
              <a:rPr lang="en-US" i="1" smtClean="0"/>
              <a:t> Edition</a:t>
            </a:r>
            <a:r>
              <a:rPr lang="en-US" smtClean="0"/>
              <a:t> by Frederick Giesecke, et. al.</a:t>
            </a:r>
          </a:p>
          <a:p>
            <a:pPr eaLnBrk="1" hangingPunct="1"/>
            <a:r>
              <a:rPr lang="en-US" smtClean="0"/>
              <a:t>Pg 698, 700, 701-703 </a:t>
            </a:r>
            <a:r>
              <a:rPr lang="en-US" i="1" smtClean="0"/>
              <a:t>Technical Graphics Communication 3</a:t>
            </a:r>
            <a:r>
              <a:rPr lang="en-US" i="1" baseline="30000" smtClean="0"/>
              <a:t>rd</a:t>
            </a:r>
            <a:r>
              <a:rPr lang="en-US" i="1" smtClean="0"/>
              <a:t> Edition</a:t>
            </a:r>
            <a:r>
              <a:rPr lang="en-US" smtClean="0"/>
              <a:t> by Gary Bertoline &amp; Eric Wiebe</a:t>
            </a:r>
          </a:p>
          <a:p>
            <a:pPr eaLnBrk="1" hangingPunct="1"/>
            <a:endParaRPr lang="en-US" smtClean="0"/>
          </a:p>
          <a:p>
            <a:pPr eaLnBrk="1" hangingPunct="1"/>
            <a:r>
              <a:rPr lang="en-US" smtClean="0"/>
              <a:t>It should be noted that the 2.00 inch dimension would be appropriately located if placed on the top view, but the front view is preferred because it is supposed to provide the most information about an object’s geometry.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2457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References:</a:t>
            </a:r>
          </a:p>
          <a:p>
            <a:pPr eaLnBrk="1" hangingPunct="1"/>
            <a:r>
              <a:rPr lang="en-US" smtClean="0"/>
              <a:t>Pg 342 </a:t>
            </a:r>
            <a:r>
              <a:rPr lang="en-US" i="1" smtClean="0"/>
              <a:t>Engineering Drawing and Design</a:t>
            </a:r>
            <a:r>
              <a:rPr lang="en-US" smtClean="0"/>
              <a:t> </a:t>
            </a:r>
            <a:r>
              <a:rPr lang="en-US" i="1" smtClean="0"/>
              <a:t>3</a:t>
            </a:r>
            <a:r>
              <a:rPr lang="en-US" i="1" baseline="30000" smtClean="0"/>
              <a:t>rd</a:t>
            </a:r>
            <a:r>
              <a:rPr lang="en-US" i="1" smtClean="0"/>
              <a:t> Edition</a:t>
            </a:r>
            <a:r>
              <a:rPr lang="en-US" smtClean="0"/>
              <a:t> by David Madsen, et. al.</a:t>
            </a:r>
          </a:p>
          <a:p>
            <a:pPr eaLnBrk="1" hangingPunct="1"/>
            <a:r>
              <a:rPr lang="en-US" smtClean="0"/>
              <a:t>Pg 134 </a:t>
            </a:r>
            <a:r>
              <a:rPr lang="en-US" i="1" smtClean="0"/>
              <a:t>Fundamentals of Modern Drafting</a:t>
            </a:r>
            <a:r>
              <a:rPr lang="en-US" smtClean="0"/>
              <a:t> by Paul Wallach</a:t>
            </a:r>
          </a:p>
          <a:p>
            <a:pPr eaLnBrk="1" hangingPunct="1"/>
            <a:r>
              <a:rPr lang="en-US" smtClean="0"/>
              <a:t>Pg 426 </a:t>
            </a:r>
            <a:r>
              <a:rPr lang="en-US" i="1" smtClean="0"/>
              <a:t>Technical Drawing 9</a:t>
            </a:r>
            <a:r>
              <a:rPr lang="en-US" i="1" baseline="30000" smtClean="0"/>
              <a:t>th</a:t>
            </a:r>
            <a:r>
              <a:rPr lang="en-US" i="1" smtClean="0"/>
              <a:t> Edition</a:t>
            </a:r>
            <a:r>
              <a:rPr lang="en-US" smtClean="0"/>
              <a:t> by Frederick Giesecke, et. al.</a:t>
            </a:r>
          </a:p>
          <a:p>
            <a:pPr eaLnBrk="1" hangingPunct="1"/>
            <a:r>
              <a:rPr lang="en-US" smtClean="0"/>
              <a:t>Pg 703 </a:t>
            </a:r>
            <a:r>
              <a:rPr lang="en-US" i="1" smtClean="0"/>
              <a:t>Technical Graphics Communication 3</a:t>
            </a:r>
            <a:r>
              <a:rPr lang="en-US" i="1" baseline="30000" smtClean="0"/>
              <a:t>rd</a:t>
            </a:r>
            <a:r>
              <a:rPr lang="en-US" i="1" smtClean="0"/>
              <a:t> Edition</a:t>
            </a:r>
            <a:r>
              <a:rPr lang="en-US" smtClean="0"/>
              <a:t> by Gary Bertoline &amp; Eric Wiebe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2560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References:</a:t>
            </a:r>
          </a:p>
          <a:p>
            <a:pPr eaLnBrk="1" hangingPunct="1"/>
            <a:r>
              <a:rPr lang="en-US" smtClean="0"/>
              <a:t>Pg 342 </a:t>
            </a:r>
            <a:r>
              <a:rPr lang="en-US" i="1" smtClean="0"/>
              <a:t>Engineering Drawing and Design</a:t>
            </a:r>
            <a:r>
              <a:rPr lang="en-US" smtClean="0"/>
              <a:t> </a:t>
            </a:r>
            <a:r>
              <a:rPr lang="en-US" i="1" smtClean="0"/>
              <a:t>3</a:t>
            </a:r>
            <a:r>
              <a:rPr lang="en-US" i="1" baseline="30000" smtClean="0"/>
              <a:t>rd</a:t>
            </a:r>
            <a:r>
              <a:rPr lang="en-US" i="1" smtClean="0"/>
              <a:t> Edition</a:t>
            </a:r>
            <a:r>
              <a:rPr lang="en-US" smtClean="0"/>
              <a:t> by David Madsen, et. al.</a:t>
            </a:r>
          </a:p>
          <a:p>
            <a:pPr eaLnBrk="1" hangingPunct="1"/>
            <a:r>
              <a:rPr lang="en-US" smtClean="0"/>
              <a:t>Pg 134 </a:t>
            </a:r>
            <a:r>
              <a:rPr lang="en-US" i="1" smtClean="0"/>
              <a:t>Fundamentals of Modern Drafting</a:t>
            </a:r>
            <a:r>
              <a:rPr lang="en-US" smtClean="0"/>
              <a:t> by Paul Wallach</a:t>
            </a:r>
          </a:p>
          <a:p>
            <a:pPr eaLnBrk="1" hangingPunct="1"/>
            <a:r>
              <a:rPr lang="en-US" smtClean="0"/>
              <a:t>Pg 426 </a:t>
            </a:r>
            <a:r>
              <a:rPr lang="en-US" i="1" smtClean="0"/>
              <a:t>Technical Drawing 9</a:t>
            </a:r>
            <a:r>
              <a:rPr lang="en-US" i="1" baseline="30000" smtClean="0"/>
              <a:t>th</a:t>
            </a:r>
            <a:r>
              <a:rPr lang="en-US" i="1" smtClean="0"/>
              <a:t> Edition</a:t>
            </a:r>
            <a:r>
              <a:rPr lang="en-US" smtClean="0"/>
              <a:t> by Frederick Giesecke, et. al.</a:t>
            </a:r>
          </a:p>
          <a:p>
            <a:pPr eaLnBrk="1" hangingPunct="1"/>
            <a:r>
              <a:rPr lang="en-US" smtClean="0"/>
              <a:t>Pg 703 </a:t>
            </a:r>
            <a:r>
              <a:rPr lang="en-US" i="1" smtClean="0"/>
              <a:t>Technical Graphics Communication 3</a:t>
            </a:r>
            <a:r>
              <a:rPr lang="en-US" i="1" baseline="30000" smtClean="0"/>
              <a:t>rd</a:t>
            </a:r>
            <a:r>
              <a:rPr lang="en-US" i="1" smtClean="0"/>
              <a:t> Edition</a:t>
            </a:r>
            <a:r>
              <a:rPr lang="en-US" smtClean="0"/>
              <a:t> by Gary Bertoline &amp; Eric Wiebe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2662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References:</a:t>
            </a:r>
          </a:p>
          <a:p>
            <a:pPr eaLnBrk="1" hangingPunct="1"/>
            <a:r>
              <a:rPr lang="en-US" smtClean="0"/>
              <a:t>Pg 342 </a:t>
            </a:r>
            <a:r>
              <a:rPr lang="en-US" i="1" smtClean="0"/>
              <a:t>Engineering Drawing and Design</a:t>
            </a:r>
            <a:r>
              <a:rPr lang="en-US" smtClean="0"/>
              <a:t> </a:t>
            </a:r>
            <a:r>
              <a:rPr lang="en-US" i="1" smtClean="0"/>
              <a:t>3</a:t>
            </a:r>
            <a:r>
              <a:rPr lang="en-US" i="1" baseline="30000" smtClean="0"/>
              <a:t>rd</a:t>
            </a:r>
            <a:r>
              <a:rPr lang="en-US" i="1" smtClean="0"/>
              <a:t> Edition</a:t>
            </a:r>
            <a:r>
              <a:rPr lang="en-US" smtClean="0"/>
              <a:t> by David Madsen, et. al.</a:t>
            </a:r>
          </a:p>
          <a:p>
            <a:pPr eaLnBrk="1" hangingPunct="1"/>
            <a:r>
              <a:rPr lang="en-US" smtClean="0"/>
              <a:t>Pg 394, 404, 426 </a:t>
            </a:r>
            <a:r>
              <a:rPr lang="en-US" i="1" smtClean="0"/>
              <a:t>Technical Drawing 9</a:t>
            </a:r>
            <a:r>
              <a:rPr lang="en-US" i="1" baseline="30000" smtClean="0"/>
              <a:t>th</a:t>
            </a:r>
            <a:r>
              <a:rPr lang="en-US" i="1" smtClean="0"/>
              <a:t> Edition</a:t>
            </a:r>
            <a:r>
              <a:rPr lang="en-US" smtClean="0"/>
              <a:t> by Frederick Giesecke, et. al.</a:t>
            </a:r>
          </a:p>
          <a:p>
            <a:pPr eaLnBrk="1" hangingPunct="1"/>
            <a:r>
              <a:rPr lang="en-US" smtClean="0"/>
              <a:t>Pg 692 </a:t>
            </a:r>
            <a:r>
              <a:rPr lang="en-US" i="1" smtClean="0"/>
              <a:t>Technical Graphics Communication 3</a:t>
            </a:r>
            <a:r>
              <a:rPr lang="en-US" i="1" baseline="30000" smtClean="0"/>
              <a:t>rd</a:t>
            </a:r>
            <a:r>
              <a:rPr lang="en-US" i="1" smtClean="0"/>
              <a:t> Edition</a:t>
            </a:r>
            <a:r>
              <a:rPr lang="en-US" smtClean="0"/>
              <a:t> by Gary Bertoline &amp; Eric Wiebe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Dimensioning Guidelines</a:t>
            </a:r>
          </a:p>
        </p:txBody>
      </p:sp>
      <p:sp>
        <p:nvSpPr>
          <p:cNvPr id="2765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dirty="0" smtClean="0"/>
              <a:t>PLTW Gateway®</a:t>
            </a:r>
            <a:endParaRPr lang="en-US" baseline="30000" dirty="0" smtClean="0"/>
          </a:p>
          <a:p>
            <a:pPr eaLnBrk="1" hangingPunct="1"/>
            <a:r>
              <a:rPr lang="en-US" dirty="0" smtClean="0"/>
              <a:t>Unit 1 – Lesson 1.4 – Sketching and Dimensioning Techniques</a:t>
            </a:r>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References:</a:t>
            </a:r>
          </a:p>
          <a:p>
            <a:pPr eaLnBrk="1" hangingPunct="1"/>
            <a:r>
              <a:rPr lang="en-US" smtClean="0"/>
              <a:t>Pg 342 </a:t>
            </a:r>
            <a:r>
              <a:rPr lang="en-US" i="1" smtClean="0"/>
              <a:t>Engineering Drawing and Design</a:t>
            </a:r>
            <a:r>
              <a:rPr lang="en-US" smtClean="0"/>
              <a:t> </a:t>
            </a:r>
            <a:r>
              <a:rPr lang="en-US" i="1" smtClean="0"/>
              <a:t>3</a:t>
            </a:r>
            <a:r>
              <a:rPr lang="en-US" i="1" baseline="30000" smtClean="0"/>
              <a:t>rd</a:t>
            </a:r>
            <a:r>
              <a:rPr lang="en-US" i="1" smtClean="0"/>
              <a:t> Edition</a:t>
            </a:r>
            <a:r>
              <a:rPr lang="en-US" smtClean="0"/>
              <a:t> by David Madsen, et. al.</a:t>
            </a:r>
          </a:p>
          <a:p>
            <a:pPr eaLnBrk="1" hangingPunct="1"/>
            <a:r>
              <a:rPr lang="en-US" smtClean="0"/>
              <a:t>Pg 394, 404, 426 </a:t>
            </a:r>
            <a:r>
              <a:rPr lang="en-US" i="1" smtClean="0"/>
              <a:t>Technical Drawing 9</a:t>
            </a:r>
            <a:r>
              <a:rPr lang="en-US" i="1" baseline="30000" smtClean="0"/>
              <a:t>th</a:t>
            </a:r>
            <a:r>
              <a:rPr lang="en-US" i="1" smtClean="0"/>
              <a:t> Edition</a:t>
            </a:r>
            <a:r>
              <a:rPr lang="en-US" smtClean="0"/>
              <a:t> by Frederick Giesecke, et. al.</a:t>
            </a:r>
          </a:p>
          <a:p>
            <a:pPr eaLnBrk="1" hangingPunct="1"/>
            <a:r>
              <a:rPr lang="en-US" smtClean="0"/>
              <a:t>Pg 692 </a:t>
            </a:r>
            <a:r>
              <a:rPr lang="en-US" i="1" smtClean="0"/>
              <a:t>Technical Graphics Communication 3</a:t>
            </a:r>
            <a:r>
              <a:rPr lang="en-US" i="1" baseline="30000" smtClean="0"/>
              <a:t>rd</a:t>
            </a:r>
            <a:r>
              <a:rPr lang="en-US" i="1" smtClean="0"/>
              <a:t> Edition</a:t>
            </a:r>
            <a:r>
              <a:rPr lang="en-US" smtClean="0"/>
              <a:t> by Gary Bertoline &amp; Eric Wiebe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27577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3026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7904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157CA2-DE42-468C-AC17-BB0CA23A841A}" type="slidenum">
              <a:rPr lang="en-US"/>
              <a:pPr>
                <a:defRPr/>
              </a:pPr>
              <a:t>‹#›</a:t>
            </a:fld>
            <a:endParaRPr lang="en-US"/>
          </a:p>
        </p:txBody>
      </p:sp>
    </p:spTree>
    <p:extLst>
      <p:ext uri="{BB962C8B-B14F-4D97-AF65-F5344CB8AC3E}">
        <p14:creationId xmlns:p14="http://schemas.microsoft.com/office/powerpoint/2010/main" val="2435983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4FDE13-87BD-4B20-A21E-44249748CB78}" type="slidenum">
              <a:rPr lang="en-US"/>
              <a:pPr>
                <a:defRPr/>
              </a:pPr>
              <a:t>‹#›</a:t>
            </a:fld>
            <a:endParaRPr lang="en-US"/>
          </a:p>
        </p:txBody>
      </p:sp>
    </p:spTree>
    <p:extLst>
      <p:ext uri="{BB962C8B-B14F-4D97-AF65-F5344CB8AC3E}">
        <p14:creationId xmlns:p14="http://schemas.microsoft.com/office/powerpoint/2010/main" val="1275975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0AE35E-DE30-4209-8B10-23E7987C630A}" type="slidenum">
              <a:rPr lang="en-US"/>
              <a:pPr>
                <a:defRPr/>
              </a:pPr>
              <a:t>‹#›</a:t>
            </a:fld>
            <a:endParaRPr lang="en-US"/>
          </a:p>
        </p:txBody>
      </p:sp>
    </p:spTree>
    <p:extLst>
      <p:ext uri="{BB962C8B-B14F-4D97-AF65-F5344CB8AC3E}">
        <p14:creationId xmlns:p14="http://schemas.microsoft.com/office/powerpoint/2010/main" val="3389607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FF2D0C-4F07-45AE-A23D-9FBBE2C81864}" type="slidenum">
              <a:rPr lang="en-US"/>
              <a:pPr>
                <a:defRPr/>
              </a:pPr>
              <a:t>‹#›</a:t>
            </a:fld>
            <a:endParaRPr lang="en-US"/>
          </a:p>
        </p:txBody>
      </p:sp>
    </p:spTree>
    <p:extLst>
      <p:ext uri="{BB962C8B-B14F-4D97-AF65-F5344CB8AC3E}">
        <p14:creationId xmlns:p14="http://schemas.microsoft.com/office/powerpoint/2010/main" val="2558613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38085A6-38CB-4A8C-8908-BCC3BD4F95A5}" type="slidenum">
              <a:rPr lang="en-US"/>
              <a:pPr>
                <a:defRPr/>
              </a:pPr>
              <a:t>‹#›</a:t>
            </a:fld>
            <a:endParaRPr lang="en-US"/>
          </a:p>
        </p:txBody>
      </p:sp>
    </p:spTree>
    <p:extLst>
      <p:ext uri="{BB962C8B-B14F-4D97-AF65-F5344CB8AC3E}">
        <p14:creationId xmlns:p14="http://schemas.microsoft.com/office/powerpoint/2010/main" val="3308998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B78E4D5-7D02-4007-9B11-810FA63716EF}" type="slidenum">
              <a:rPr lang="en-US"/>
              <a:pPr>
                <a:defRPr/>
              </a:pPr>
              <a:t>‹#›</a:t>
            </a:fld>
            <a:endParaRPr lang="en-US"/>
          </a:p>
        </p:txBody>
      </p:sp>
    </p:spTree>
    <p:extLst>
      <p:ext uri="{BB962C8B-B14F-4D97-AF65-F5344CB8AC3E}">
        <p14:creationId xmlns:p14="http://schemas.microsoft.com/office/powerpoint/2010/main" val="3060393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B8FCD4A-89FB-4B30-8682-8C0177556206}" type="slidenum">
              <a:rPr lang="en-US"/>
              <a:pPr>
                <a:defRPr/>
              </a:pPr>
              <a:t>‹#›</a:t>
            </a:fld>
            <a:endParaRPr lang="en-US"/>
          </a:p>
        </p:txBody>
      </p:sp>
    </p:spTree>
    <p:extLst>
      <p:ext uri="{BB962C8B-B14F-4D97-AF65-F5344CB8AC3E}">
        <p14:creationId xmlns:p14="http://schemas.microsoft.com/office/powerpoint/2010/main" val="2043597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93F20A-07E9-4979-BEDB-7337B69578E3}" type="slidenum">
              <a:rPr lang="en-US"/>
              <a:pPr>
                <a:defRPr/>
              </a:pPr>
              <a:t>‹#›</a:t>
            </a:fld>
            <a:endParaRPr lang="en-US"/>
          </a:p>
        </p:txBody>
      </p:sp>
    </p:spTree>
    <p:extLst>
      <p:ext uri="{BB962C8B-B14F-4D97-AF65-F5344CB8AC3E}">
        <p14:creationId xmlns:p14="http://schemas.microsoft.com/office/powerpoint/2010/main" val="3476334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61619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16914F-264A-4FEC-9044-CB7A6A80392F}" type="slidenum">
              <a:rPr lang="en-US"/>
              <a:pPr>
                <a:defRPr/>
              </a:pPr>
              <a:t>‹#›</a:t>
            </a:fld>
            <a:endParaRPr lang="en-US"/>
          </a:p>
        </p:txBody>
      </p:sp>
    </p:spTree>
    <p:extLst>
      <p:ext uri="{BB962C8B-B14F-4D97-AF65-F5344CB8AC3E}">
        <p14:creationId xmlns:p14="http://schemas.microsoft.com/office/powerpoint/2010/main" val="35592618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8C5296-0100-4611-AECE-4E8262CCDBC1}" type="slidenum">
              <a:rPr lang="en-US"/>
              <a:pPr>
                <a:defRPr/>
              </a:pPr>
              <a:t>‹#›</a:t>
            </a:fld>
            <a:endParaRPr lang="en-US"/>
          </a:p>
        </p:txBody>
      </p:sp>
    </p:spTree>
    <p:extLst>
      <p:ext uri="{BB962C8B-B14F-4D97-AF65-F5344CB8AC3E}">
        <p14:creationId xmlns:p14="http://schemas.microsoft.com/office/powerpoint/2010/main" val="39235353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31FD7C-9A40-438C-A94E-E568A88D9F14}" type="slidenum">
              <a:rPr lang="en-US"/>
              <a:pPr>
                <a:defRPr/>
              </a:pPr>
              <a:t>‹#›</a:t>
            </a:fld>
            <a:endParaRPr lang="en-US"/>
          </a:p>
        </p:txBody>
      </p:sp>
    </p:spTree>
    <p:extLst>
      <p:ext uri="{BB962C8B-B14F-4D97-AF65-F5344CB8AC3E}">
        <p14:creationId xmlns:p14="http://schemas.microsoft.com/office/powerpoint/2010/main" val="270001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82881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060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441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57471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0769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34259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2358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PLTW_Logo_Print Fina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371600" y="795338"/>
            <a:ext cx="6400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AF42DBD9-F84D-483F-B1E2-F809970E70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rgbClr val="00386B"/>
          </a:solidFill>
          <a:latin typeface="+mj-lt"/>
          <a:ea typeface="+mj-ea"/>
          <a:cs typeface="+mj-cs"/>
        </a:defRPr>
      </a:lvl1pPr>
      <a:lvl2pPr algn="ctr" rtl="0" eaLnBrk="0" fontAlgn="base" hangingPunct="0">
        <a:spcBef>
          <a:spcPct val="0"/>
        </a:spcBef>
        <a:spcAft>
          <a:spcPct val="0"/>
        </a:spcAft>
        <a:defRPr sz="4400">
          <a:solidFill>
            <a:srgbClr val="00386B"/>
          </a:solidFill>
          <a:latin typeface="Arial" charset="0"/>
        </a:defRPr>
      </a:lvl2pPr>
      <a:lvl3pPr algn="ctr" rtl="0" eaLnBrk="0" fontAlgn="base" hangingPunct="0">
        <a:spcBef>
          <a:spcPct val="0"/>
        </a:spcBef>
        <a:spcAft>
          <a:spcPct val="0"/>
        </a:spcAft>
        <a:defRPr sz="4400">
          <a:solidFill>
            <a:srgbClr val="00386B"/>
          </a:solidFill>
          <a:latin typeface="Arial" charset="0"/>
        </a:defRPr>
      </a:lvl3pPr>
      <a:lvl4pPr algn="ctr" rtl="0" eaLnBrk="0" fontAlgn="base" hangingPunct="0">
        <a:spcBef>
          <a:spcPct val="0"/>
        </a:spcBef>
        <a:spcAft>
          <a:spcPct val="0"/>
        </a:spcAft>
        <a:defRPr sz="4400">
          <a:solidFill>
            <a:srgbClr val="00386B"/>
          </a:solidFill>
          <a:latin typeface="Arial" charset="0"/>
        </a:defRPr>
      </a:lvl4pPr>
      <a:lvl5pPr algn="ctr" rtl="0" eaLnBrk="0" fontAlgn="base" hangingPunct="0">
        <a:spcBef>
          <a:spcPct val="0"/>
        </a:spcBef>
        <a:spcAft>
          <a:spcPct val="0"/>
        </a:spcAft>
        <a:defRPr sz="4400">
          <a:solidFill>
            <a:srgbClr val="00386B"/>
          </a:solidFill>
          <a:latin typeface="Arial"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17.xml"/><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371600" y="4343400"/>
            <a:ext cx="6400800" cy="8382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Dimensioning Guidelines</a:t>
            </a:r>
            <a:endParaRPr lang="en-US" b="1" kern="0" dirty="0">
              <a:solidFill>
                <a:srgbClr val="00206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6858000" y="6629400"/>
            <a:ext cx="2209800" cy="228600"/>
          </a:xfrm>
        </p:spPr>
        <p:txBody>
          <a:bodyPr/>
          <a:lstStyle/>
          <a:p>
            <a:pPr algn="r"/>
            <a:r>
              <a:rPr lang="en-US" sz="800" dirty="0" smtClean="0">
                <a:latin typeface="Arial" panose="020B0604020202020204" pitchFamily="34" charset="0"/>
                <a:cs typeface="Arial" panose="020B0604020202020204" pitchFamily="34" charset="0"/>
              </a:rPr>
              <a:t>© 2011 Project Lead The Way, Inc.</a:t>
            </a:r>
            <a:endParaRPr lang="en-US" sz="800" dirty="0">
              <a:latin typeface="Arial" panose="020B0604020202020204" pitchFamily="34" charset="0"/>
              <a:cs typeface="Arial" panose="020B0604020202020204" pitchFamily="34" charset="0"/>
            </a:endParaRPr>
          </a:p>
        </p:txBody>
      </p:sp>
      <p:pic>
        <p:nvPicPr>
          <p:cNvPr id="5" name="Picture 4" descr="C:\Users\lsmith\Dropbox\2014-15 Curriculum Release\Notes\Logos\PLTW Logo Transparent.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Design and Modeling</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04800" y="2286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5. Whenever possible, locate dimensions between adjacent views.</a:t>
            </a:r>
          </a:p>
        </p:txBody>
      </p:sp>
      <p:pic>
        <p:nvPicPr>
          <p:cNvPr id="36867" name="Picture 3" descr="dimensionrules1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360488"/>
            <a:ext cx="7848600" cy="534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4" descr="dimensionrules14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360488"/>
            <a:ext cx="7848600" cy="534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Text Box 5"/>
          <p:cNvSpPr txBox="1">
            <a:spLocks noChangeArrowheads="1"/>
          </p:cNvSpPr>
          <p:nvPr/>
        </p:nvSpPr>
        <p:spPr bwMode="auto">
          <a:xfrm>
            <a:off x="3581400" y="3276600"/>
            <a:ext cx="2133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400" b="1">
                <a:solidFill>
                  <a:srgbClr val="E60702"/>
                </a:solidFill>
              </a:rPr>
              <a:t>Incorrect</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wipe(up)">
                                      <p:cBhvr>
                                        <p:cTn id="7" dur="500"/>
                                        <p:tgtEl>
                                          <p:spTgt spid="36866"/>
                                        </p:tgtEl>
                                      </p:cBhvr>
                                    </p:animEffect>
                                  </p:childTnLst>
                                </p:cTn>
                              </p:par>
                            </p:childTnLst>
                          </p:cTn>
                        </p:par>
                        <p:par>
                          <p:cTn id="8" fill="hold" nodeType="afterGroup">
                            <p:stCondLst>
                              <p:cond delay="500"/>
                            </p:stCondLst>
                            <p:childTnLst>
                              <p:par>
                                <p:cTn id="9" presetID="14" presetClass="entr" presetSubtype="10" fill="hold" nodeType="afterEffect">
                                  <p:stCondLst>
                                    <p:cond delay="0"/>
                                  </p:stCondLst>
                                  <p:childTnLst>
                                    <p:set>
                                      <p:cBhvr>
                                        <p:cTn id="10" dur="1" fill="hold">
                                          <p:stCondLst>
                                            <p:cond delay="0"/>
                                          </p:stCondLst>
                                        </p:cTn>
                                        <p:tgtEl>
                                          <p:spTgt spid="36867"/>
                                        </p:tgtEl>
                                        <p:attrNameLst>
                                          <p:attrName>style.visibility</p:attrName>
                                        </p:attrNameLst>
                                      </p:cBhvr>
                                      <p:to>
                                        <p:strVal val="visible"/>
                                      </p:to>
                                    </p:set>
                                    <p:animEffect transition="in" filter="randombar(horizontal)">
                                      <p:cBhvr>
                                        <p:cTn id="11" dur="500"/>
                                        <p:tgtEl>
                                          <p:spTgt spid="3686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6869"/>
                                        </p:tgtEl>
                                        <p:attrNameLst>
                                          <p:attrName>style.visibility</p:attrName>
                                        </p:attrNameLst>
                                      </p:cBhvr>
                                      <p:to>
                                        <p:strVal val="visible"/>
                                      </p:to>
                                    </p:set>
                                    <p:animEffect transition="in" filter="wipe(left)">
                                      <p:cBhvr>
                                        <p:cTn id="16" dur="500"/>
                                        <p:tgtEl>
                                          <p:spTgt spid="36869"/>
                                        </p:tgtEl>
                                      </p:cBhvr>
                                    </p:animEffect>
                                  </p:childTnLst>
                                </p:cTn>
                              </p:par>
                            </p:childTnLst>
                          </p:cTn>
                        </p:par>
                        <p:par>
                          <p:cTn id="17" fill="hold" nodeType="afterGroup">
                            <p:stCondLst>
                              <p:cond delay="500"/>
                            </p:stCondLst>
                            <p:childTnLst>
                              <p:par>
                                <p:cTn id="18" presetID="14" presetClass="entr" presetSubtype="10" fill="hold" nodeType="afterEffect">
                                  <p:stCondLst>
                                    <p:cond delay="0"/>
                                  </p:stCondLst>
                                  <p:childTnLst>
                                    <p:set>
                                      <p:cBhvr>
                                        <p:cTn id="19" dur="1" fill="hold">
                                          <p:stCondLst>
                                            <p:cond delay="0"/>
                                          </p:stCondLst>
                                        </p:cTn>
                                        <p:tgtEl>
                                          <p:spTgt spid="36868"/>
                                        </p:tgtEl>
                                        <p:attrNameLst>
                                          <p:attrName>style.visibility</p:attrName>
                                        </p:attrNameLst>
                                      </p:cBhvr>
                                      <p:to>
                                        <p:strVal val="visible"/>
                                      </p:to>
                                    </p:set>
                                    <p:animEffect transition="in" filter="randombar(horizontal)">
                                      <p:cBhvr>
                                        <p:cTn id="20"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04800" y="2286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5. Whenever possible, locate dimensions between adjacent views.</a:t>
            </a:r>
          </a:p>
        </p:txBody>
      </p:sp>
      <p:pic>
        <p:nvPicPr>
          <p:cNvPr id="133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713" y="1598613"/>
            <a:ext cx="7440612" cy="454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Box 4"/>
          <p:cNvSpPr txBox="1">
            <a:spLocks noChangeArrowheads="1"/>
          </p:cNvSpPr>
          <p:nvPr/>
        </p:nvSpPr>
        <p:spPr bwMode="auto">
          <a:xfrm>
            <a:off x="715963" y="6148388"/>
            <a:ext cx="79692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Notice this dimension is not between the views, but this is a better placement</a:t>
            </a:r>
          </a:p>
          <a:p>
            <a:pPr eaLnBrk="1" hangingPunct="1"/>
            <a:r>
              <a:rPr lang="en-US"/>
              <a:t>than dimensioning to the hidden line in the right side view.</a:t>
            </a:r>
          </a:p>
        </p:txBody>
      </p:sp>
      <p:cxnSp>
        <p:nvCxnSpPr>
          <p:cNvPr id="7" name="Straight Arrow Connector 6"/>
          <p:cNvCxnSpPr/>
          <p:nvPr/>
        </p:nvCxnSpPr>
        <p:spPr>
          <a:xfrm rot="5400000" flipH="1" flipV="1">
            <a:off x="742157" y="5685631"/>
            <a:ext cx="649288" cy="384175"/>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304800" y="2286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685800" indent="-685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6. In general, a circle is dimensioned by its diameter and an arc by its radius.</a:t>
            </a:r>
          </a:p>
        </p:txBody>
      </p:sp>
      <p:pic>
        <p:nvPicPr>
          <p:cNvPr id="14339" name="Picture 5"/>
          <p:cNvPicPr>
            <a:picLocks noChangeAspect="1" noChangeArrowheads="1"/>
          </p:cNvPicPr>
          <p:nvPr/>
        </p:nvPicPr>
        <p:blipFill>
          <a:blip r:embed="rId3">
            <a:clrChange>
              <a:clrFrom>
                <a:srgbClr val="EDEDD6"/>
              </a:clrFrom>
              <a:clrTo>
                <a:srgbClr val="EDEDD6">
                  <a:alpha val="0"/>
                </a:srgbClr>
              </a:clrTo>
            </a:clrChange>
            <a:extLst>
              <a:ext uri="{28A0092B-C50C-407E-A947-70E740481C1C}">
                <a14:useLocalDpi xmlns:a14="http://schemas.microsoft.com/office/drawing/2010/main" val="0"/>
              </a:ext>
            </a:extLst>
          </a:blip>
          <a:srcRect/>
          <a:stretch>
            <a:fillRect/>
          </a:stretch>
        </p:blipFill>
        <p:spPr bwMode="auto">
          <a:xfrm>
            <a:off x="944563" y="1539875"/>
            <a:ext cx="7097712" cy="474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wipe(up)">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Text Box 6"/>
          <p:cNvSpPr txBox="1">
            <a:spLocks noChangeArrowheads="1"/>
          </p:cNvSpPr>
          <p:nvPr/>
        </p:nvSpPr>
        <p:spPr bwMode="auto">
          <a:xfrm>
            <a:off x="304800" y="228600"/>
            <a:ext cx="8610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685800" indent="-685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7. Holes are located by their centerlines, which may be extended and used as extension lines.</a:t>
            </a:r>
          </a:p>
        </p:txBody>
      </p:sp>
      <p:pic>
        <p:nvPicPr>
          <p:cNvPr id="15363" name="Picture 7"/>
          <p:cNvPicPr>
            <a:picLocks noChangeAspect="1" noChangeArrowheads="1"/>
          </p:cNvPicPr>
          <p:nvPr/>
        </p:nvPicPr>
        <p:blipFill>
          <a:blip r:embed="rId3">
            <a:clrChange>
              <a:clrFrom>
                <a:srgbClr val="EDEDD6"/>
              </a:clrFrom>
              <a:clrTo>
                <a:srgbClr val="EDEDD6">
                  <a:alpha val="0"/>
                </a:srgbClr>
              </a:clrTo>
            </a:clrChange>
            <a:extLst>
              <a:ext uri="{28A0092B-C50C-407E-A947-70E740481C1C}">
                <a14:useLocalDpi xmlns:a14="http://schemas.microsoft.com/office/drawing/2010/main" val="0"/>
              </a:ext>
            </a:extLst>
          </a:blip>
          <a:srcRect/>
          <a:stretch>
            <a:fillRect/>
          </a:stretch>
        </p:blipFill>
        <p:spPr bwMode="auto">
          <a:xfrm>
            <a:off x="577850" y="1744663"/>
            <a:ext cx="8027988"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3014"/>
                                        </p:tgtEl>
                                        <p:attrNameLst>
                                          <p:attrName>style.visibility</p:attrName>
                                        </p:attrNameLst>
                                      </p:cBhvr>
                                      <p:to>
                                        <p:strVal val="visible"/>
                                      </p:to>
                                    </p:set>
                                    <p:animEffect transition="in" filter="wipe(up)">
                                      <p:cBhvr>
                                        <p:cTn id="7" dur="500"/>
                                        <p:tgtEl>
                                          <p:spTgt spid="43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304800" y="2286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685800" indent="-685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8. Holes should be located and sized in the view that shows the feature as a circle.</a:t>
            </a:r>
          </a:p>
        </p:txBody>
      </p:sp>
      <p:pic>
        <p:nvPicPr>
          <p:cNvPr id="45059" name="Picture 3" descr="dimensionrules8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295400"/>
            <a:ext cx="7315200" cy="535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0" name="Picture 4" descr="dimensionrules8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295400"/>
            <a:ext cx="7315200" cy="535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Text Box 5"/>
          <p:cNvSpPr txBox="1">
            <a:spLocks noChangeArrowheads="1"/>
          </p:cNvSpPr>
          <p:nvPr/>
        </p:nvSpPr>
        <p:spPr bwMode="auto">
          <a:xfrm>
            <a:off x="533400" y="1905000"/>
            <a:ext cx="2133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400" b="1">
                <a:solidFill>
                  <a:srgbClr val="E60702"/>
                </a:solidFill>
              </a:rPr>
              <a:t>Incorrect</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wipe(up)">
                                      <p:cBhvr>
                                        <p:cTn id="7" dur="500"/>
                                        <p:tgtEl>
                                          <p:spTgt spid="45058"/>
                                        </p:tgtEl>
                                      </p:cBhvr>
                                    </p:animEffect>
                                  </p:childTnLst>
                                </p:cTn>
                              </p:par>
                            </p:childTnLst>
                          </p:cTn>
                        </p:par>
                        <p:par>
                          <p:cTn id="8" fill="hold" nodeType="afterGroup">
                            <p:stCondLst>
                              <p:cond delay="500"/>
                            </p:stCondLst>
                            <p:childTnLst>
                              <p:par>
                                <p:cTn id="9" presetID="14" presetClass="entr" presetSubtype="10" fill="hold" nodeType="afterEffect">
                                  <p:stCondLst>
                                    <p:cond delay="0"/>
                                  </p:stCondLst>
                                  <p:childTnLst>
                                    <p:set>
                                      <p:cBhvr>
                                        <p:cTn id="10" dur="1" fill="hold">
                                          <p:stCondLst>
                                            <p:cond delay="0"/>
                                          </p:stCondLst>
                                        </p:cTn>
                                        <p:tgtEl>
                                          <p:spTgt spid="45059"/>
                                        </p:tgtEl>
                                        <p:attrNameLst>
                                          <p:attrName>style.visibility</p:attrName>
                                        </p:attrNameLst>
                                      </p:cBhvr>
                                      <p:to>
                                        <p:strVal val="visible"/>
                                      </p:to>
                                    </p:set>
                                    <p:animEffect transition="in" filter="randombar(horizontal)">
                                      <p:cBhvr>
                                        <p:cTn id="11" dur="500"/>
                                        <p:tgtEl>
                                          <p:spTgt spid="4505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5061"/>
                                        </p:tgtEl>
                                        <p:attrNameLst>
                                          <p:attrName>style.visibility</p:attrName>
                                        </p:attrNameLst>
                                      </p:cBhvr>
                                      <p:to>
                                        <p:strVal val="visible"/>
                                      </p:to>
                                    </p:set>
                                    <p:animEffect transition="in" filter="wipe(left)">
                                      <p:cBhvr>
                                        <p:cTn id="16" dur="500"/>
                                        <p:tgtEl>
                                          <p:spTgt spid="45061"/>
                                        </p:tgtEl>
                                      </p:cBhvr>
                                    </p:animEffect>
                                  </p:childTnLst>
                                </p:cTn>
                              </p:par>
                            </p:childTnLst>
                          </p:cTn>
                        </p:par>
                        <p:par>
                          <p:cTn id="17" fill="hold" nodeType="afterGroup">
                            <p:stCondLst>
                              <p:cond delay="500"/>
                            </p:stCondLst>
                            <p:childTnLst>
                              <p:par>
                                <p:cTn id="18" presetID="14" presetClass="entr" presetSubtype="10" fill="hold" nodeType="afterEffect">
                                  <p:stCondLst>
                                    <p:cond delay="0"/>
                                  </p:stCondLst>
                                  <p:childTnLst>
                                    <p:set>
                                      <p:cBhvr>
                                        <p:cTn id="19" dur="1" fill="hold">
                                          <p:stCondLst>
                                            <p:cond delay="0"/>
                                          </p:stCondLst>
                                        </p:cTn>
                                        <p:tgtEl>
                                          <p:spTgt spid="45060"/>
                                        </p:tgtEl>
                                        <p:attrNameLst>
                                          <p:attrName>style.visibility</p:attrName>
                                        </p:attrNameLst>
                                      </p:cBhvr>
                                      <p:to>
                                        <p:strVal val="visible"/>
                                      </p:to>
                                    </p:set>
                                    <p:animEffect transition="in" filter="randombar(horizontal)">
                                      <p:cBhvr>
                                        <p:cTn id="20" dur="5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6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04800" y="2286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685800" indent="-685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8. Holes should be located and sized in the view that shows the feature as a circle.</a:t>
            </a:r>
          </a:p>
        </p:txBody>
      </p:sp>
      <p:sp>
        <p:nvSpPr>
          <p:cNvPr id="5" name="Text Box 5"/>
          <p:cNvSpPr txBox="1">
            <a:spLocks noChangeArrowheads="1"/>
          </p:cNvSpPr>
          <p:nvPr/>
        </p:nvSpPr>
        <p:spPr bwMode="auto">
          <a:xfrm>
            <a:off x="1838325" y="2060575"/>
            <a:ext cx="2133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400" b="1">
                <a:solidFill>
                  <a:srgbClr val="00B050"/>
                </a:solidFill>
              </a:rPr>
              <a:t>Correct</a:t>
            </a:r>
          </a:p>
        </p:txBody>
      </p:sp>
      <p:pic>
        <p:nvPicPr>
          <p:cNvPr id="17412" name="Picture 5"/>
          <p:cNvPicPr>
            <a:picLocks noChangeAspect="1" noChangeArrowheads="1"/>
          </p:cNvPicPr>
          <p:nvPr/>
        </p:nvPicPr>
        <p:blipFill>
          <a:blip r:embed="rId3">
            <a:clrChange>
              <a:clrFrom>
                <a:srgbClr val="EDEDD6"/>
              </a:clrFrom>
              <a:clrTo>
                <a:srgbClr val="EDEDD6">
                  <a:alpha val="0"/>
                </a:srgbClr>
              </a:clrTo>
            </a:clrChange>
            <a:extLst>
              <a:ext uri="{28A0092B-C50C-407E-A947-70E740481C1C}">
                <a14:useLocalDpi xmlns:a14="http://schemas.microsoft.com/office/drawing/2010/main" val="0"/>
              </a:ext>
            </a:extLst>
          </a:blip>
          <a:srcRect/>
          <a:stretch>
            <a:fillRect/>
          </a:stretch>
        </p:blipFill>
        <p:spPr bwMode="auto">
          <a:xfrm>
            <a:off x="284163" y="1693863"/>
            <a:ext cx="8475662" cy="515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04800" y="228600"/>
            <a:ext cx="8382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1. Dimensions should NOT be duplicated, nor should the same information be given in two different ways.</a:t>
            </a:r>
          </a:p>
        </p:txBody>
      </p:sp>
      <p:sp>
        <p:nvSpPr>
          <p:cNvPr id="20485" name="Text Box 5"/>
          <p:cNvSpPr txBox="1">
            <a:spLocks noChangeArrowheads="1"/>
          </p:cNvSpPr>
          <p:nvPr/>
        </p:nvSpPr>
        <p:spPr bwMode="auto">
          <a:xfrm>
            <a:off x="4343400" y="4419600"/>
            <a:ext cx="2133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400" b="1">
                <a:solidFill>
                  <a:srgbClr val="E60702"/>
                </a:solidFill>
              </a:rPr>
              <a:t>Incorrect</a:t>
            </a:r>
          </a:p>
        </p:txBody>
      </p:sp>
      <p:pic>
        <p:nvPicPr>
          <p:cNvPr id="4100" name="Picture 6"/>
          <p:cNvPicPr>
            <a:picLocks noChangeAspect="1" noChangeArrowheads="1"/>
          </p:cNvPicPr>
          <p:nvPr/>
        </p:nvPicPr>
        <p:blipFill>
          <a:blip r:embed="rId3">
            <a:clrChange>
              <a:clrFrom>
                <a:srgbClr val="EDEDD6"/>
              </a:clrFrom>
              <a:clrTo>
                <a:srgbClr val="EDEDD6">
                  <a:alpha val="0"/>
                </a:srgbClr>
              </a:clrTo>
            </a:clrChange>
            <a:extLst>
              <a:ext uri="{28A0092B-C50C-407E-A947-70E740481C1C}">
                <a14:useLocalDpi xmlns:a14="http://schemas.microsoft.com/office/drawing/2010/main" val="0"/>
              </a:ext>
            </a:extLst>
          </a:blip>
          <a:srcRect/>
          <a:stretch>
            <a:fillRect/>
          </a:stretch>
        </p:blipFill>
        <p:spPr bwMode="auto">
          <a:xfrm>
            <a:off x="542925" y="1749425"/>
            <a:ext cx="82105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wipe(up)">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5"/>
                                        </p:tgtEl>
                                        <p:attrNameLst>
                                          <p:attrName>style.visibility</p:attrName>
                                        </p:attrNameLst>
                                      </p:cBhvr>
                                      <p:to>
                                        <p:strVal val="visible"/>
                                      </p:to>
                                    </p:set>
                                    <p:animEffect transition="in" filter="wipe(left)">
                                      <p:cBhvr>
                                        <p:cTn id="12"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4800" y="228600"/>
            <a:ext cx="8382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1. Dimensions should NOT be duplicated, nor should the same information be given in two different ways.</a:t>
            </a:r>
          </a:p>
        </p:txBody>
      </p:sp>
      <p:pic>
        <p:nvPicPr>
          <p:cNvPr id="5123" name="Picture 4"/>
          <p:cNvPicPr>
            <a:picLocks noChangeAspect="1" noChangeArrowheads="1"/>
          </p:cNvPicPr>
          <p:nvPr/>
        </p:nvPicPr>
        <p:blipFill>
          <a:blip r:embed="rId3">
            <a:clrChange>
              <a:clrFrom>
                <a:srgbClr val="EDEDD6"/>
              </a:clrFrom>
              <a:clrTo>
                <a:srgbClr val="EDEDD6">
                  <a:alpha val="0"/>
                </a:srgbClr>
              </a:clrTo>
            </a:clrChange>
            <a:extLst>
              <a:ext uri="{28A0092B-C50C-407E-A947-70E740481C1C}">
                <a14:useLocalDpi xmlns:a14="http://schemas.microsoft.com/office/drawing/2010/main" val="0"/>
              </a:ext>
            </a:extLst>
          </a:blip>
          <a:srcRect/>
          <a:stretch>
            <a:fillRect/>
          </a:stretch>
        </p:blipFill>
        <p:spPr bwMode="auto">
          <a:xfrm>
            <a:off x="528638" y="2038350"/>
            <a:ext cx="8067675" cy="453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4435475" y="4419600"/>
            <a:ext cx="2133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400" b="1">
                <a:solidFill>
                  <a:srgbClr val="00B050"/>
                </a:solidFill>
              </a:rPr>
              <a:t>Correct</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04800" y="228600"/>
            <a:ext cx="8382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2. Dimensions should be attached to the view that best shows the </a:t>
            </a:r>
            <a:r>
              <a:rPr lang="en-US" sz="3200" b="1" i="1">
                <a:solidFill>
                  <a:srgbClr val="00386B"/>
                </a:solidFill>
              </a:rPr>
              <a:t>contour</a:t>
            </a:r>
            <a:r>
              <a:rPr lang="en-US" sz="3200">
                <a:solidFill>
                  <a:srgbClr val="00386B"/>
                </a:solidFill>
              </a:rPr>
              <a:t> of the feature to be dimensioned.</a:t>
            </a:r>
          </a:p>
        </p:txBody>
      </p:sp>
      <p:sp>
        <p:nvSpPr>
          <p:cNvPr id="26629" name="Text Box 5"/>
          <p:cNvSpPr txBox="1">
            <a:spLocks noChangeArrowheads="1"/>
          </p:cNvSpPr>
          <p:nvPr/>
        </p:nvSpPr>
        <p:spPr bwMode="auto">
          <a:xfrm>
            <a:off x="4533900" y="4467225"/>
            <a:ext cx="2133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400" b="1">
                <a:solidFill>
                  <a:srgbClr val="E60702"/>
                </a:solidFill>
              </a:rPr>
              <a:t>Incorrect</a:t>
            </a:r>
          </a:p>
        </p:txBody>
      </p:sp>
      <p:pic>
        <p:nvPicPr>
          <p:cNvPr id="6148" name="Picture 6"/>
          <p:cNvPicPr>
            <a:picLocks noChangeAspect="1" noChangeArrowheads="1"/>
          </p:cNvPicPr>
          <p:nvPr/>
        </p:nvPicPr>
        <p:blipFill>
          <a:blip r:embed="rId3">
            <a:clrChange>
              <a:clrFrom>
                <a:srgbClr val="EDEDD6"/>
              </a:clrFrom>
              <a:clrTo>
                <a:srgbClr val="EDEDD6">
                  <a:alpha val="0"/>
                </a:srgbClr>
              </a:clrTo>
            </a:clrChange>
            <a:extLst>
              <a:ext uri="{28A0092B-C50C-407E-A947-70E740481C1C}">
                <a14:useLocalDpi xmlns:a14="http://schemas.microsoft.com/office/drawing/2010/main" val="0"/>
              </a:ext>
            </a:extLst>
          </a:blip>
          <a:srcRect/>
          <a:stretch>
            <a:fillRect/>
          </a:stretch>
        </p:blipFill>
        <p:spPr bwMode="auto">
          <a:xfrm>
            <a:off x="817563" y="1939925"/>
            <a:ext cx="7624762" cy="491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wipe(up)">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9"/>
                                        </p:tgtEl>
                                        <p:attrNameLst>
                                          <p:attrName>style.visibility</p:attrName>
                                        </p:attrNameLst>
                                      </p:cBhvr>
                                      <p:to>
                                        <p:strVal val="visible"/>
                                      </p:to>
                                    </p:set>
                                    <p:animEffect transition="in" filter="wipe(left)">
                                      <p:cBhvr>
                                        <p:cTn id="12" dur="5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04800" y="228600"/>
            <a:ext cx="8382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2. Dimensions should be attached to the view that best shows the </a:t>
            </a:r>
            <a:r>
              <a:rPr lang="en-US" sz="3200" b="1" i="1">
                <a:solidFill>
                  <a:srgbClr val="00386B"/>
                </a:solidFill>
              </a:rPr>
              <a:t>contour</a:t>
            </a:r>
            <a:r>
              <a:rPr lang="en-US" sz="3200">
                <a:solidFill>
                  <a:srgbClr val="00386B"/>
                </a:solidFill>
              </a:rPr>
              <a:t> of the feature to be dimensioned.</a:t>
            </a:r>
          </a:p>
        </p:txBody>
      </p:sp>
      <p:pic>
        <p:nvPicPr>
          <p:cNvPr id="7171" name="Picture 4"/>
          <p:cNvPicPr>
            <a:picLocks noChangeAspect="1" noChangeArrowheads="1"/>
          </p:cNvPicPr>
          <p:nvPr/>
        </p:nvPicPr>
        <p:blipFill>
          <a:blip r:embed="rId3">
            <a:clrChange>
              <a:clrFrom>
                <a:srgbClr val="EDEDD6"/>
              </a:clrFrom>
              <a:clrTo>
                <a:srgbClr val="EDEDD6">
                  <a:alpha val="0"/>
                </a:srgbClr>
              </a:clrTo>
            </a:clrChange>
            <a:extLst>
              <a:ext uri="{28A0092B-C50C-407E-A947-70E740481C1C}">
                <a14:useLocalDpi xmlns:a14="http://schemas.microsoft.com/office/drawing/2010/main" val="0"/>
              </a:ext>
            </a:extLst>
          </a:blip>
          <a:srcRect/>
          <a:stretch>
            <a:fillRect/>
          </a:stretch>
        </p:blipFill>
        <p:spPr bwMode="auto">
          <a:xfrm>
            <a:off x="881063" y="1908175"/>
            <a:ext cx="7523162"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4435475" y="4419600"/>
            <a:ext cx="2133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400" b="1">
                <a:solidFill>
                  <a:srgbClr val="00B050"/>
                </a:solidFill>
              </a:rPr>
              <a:t>Correct</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04800" y="2286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3. Whenever possible, avoid dimensioning to hidden lines.</a:t>
            </a:r>
          </a:p>
        </p:txBody>
      </p:sp>
      <p:pic>
        <p:nvPicPr>
          <p:cNvPr id="28675" name="Picture 3" descr="dimensionrules4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413" y="1571625"/>
            <a:ext cx="7696200"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4" descr="dimensionrules4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413" y="1571625"/>
            <a:ext cx="7696200"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 Box 5"/>
          <p:cNvSpPr txBox="1">
            <a:spLocks noChangeArrowheads="1"/>
          </p:cNvSpPr>
          <p:nvPr/>
        </p:nvSpPr>
        <p:spPr bwMode="auto">
          <a:xfrm>
            <a:off x="4367213" y="4467225"/>
            <a:ext cx="2133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400" b="1">
                <a:solidFill>
                  <a:srgbClr val="E60702"/>
                </a:solidFill>
              </a:rPr>
              <a:t>Incorrect</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wipe(up)">
                                      <p:cBhvr>
                                        <p:cTn id="7" dur="500"/>
                                        <p:tgtEl>
                                          <p:spTgt spid="28674"/>
                                        </p:tgtEl>
                                      </p:cBhvr>
                                    </p:animEffect>
                                  </p:childTnLst>
                                </p:cTn>
                              </p:par>
                            </p:childTnLst>
                          </p:cTn>
                        </p:par>
                        <p:par>
                          <p:cTn id="8" fill="hold" nodeType="afterGroup">
                            <p:stCondLst>
                              <p:cond delay="500"/>
                            </p:stCondLst>
                            <p:childTnLst>
                              <p:par>
                                <p:cTn id="9" presetID="14" presetClass="entr" presetSubtype="10" fill="hold" nodeType="afterEffect">
                                  <p:stCondLst>
                                    <p:cond delay="0"/>
                                  </p:stCondLst>
                                  <p:childTnLst>
                                    <p:set>
                                      <p:cBhvr>
                                        <p:cTn id="10" dur="1" fill="hold">
                                          <p:stCondLst>
                                            <p:cond delay="0"/>
                                          </p:stCondLst>
                                        </p:cTn>
                                        <p:tgtEl>
                                          <p:spTgt spid="28675"/>
                                        </p:tgtEl>
                                        <p:attrNameLst>
                                          <p:attrName>style.visibility</p:attrName>
                                        </p:attrNameLst>
                                      </p:cBhvr>
                                      <p:to>
                                        <p:strVal val="visible"/>
                                      </p:to>
                                    </p:set>
                                    <p:animEffect transition="in" filter="randombar(horizontal)">
                                      <p:cBhvr>
                                        <p:cTn id="11" dur="500"/>
                                        <p:tgtEl>
                                          <p:spTgt spid="2867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8677"/>
                                        </p:tgtEl>
                                        <p:attrNameLst>
                                          <p:attrName>style.visibility</p:attrName>
                                        </p:attrNameLst>
                                      </p:cBhvr>
                                      <p:to>
                                        <p:strVal val="visible"/>
                                      </p:to>
                                    </p:set>
                                    <p:animEffect transition="in" filter="wipe(left)">
                                      <p:cBhvr>
                                        <p:cTn id="16" dur="500"/>
                                        <p:tgtEl>
                                          <p:spTgt spid="28677"/>
                                        </p:tgtEl>
                                      </p:cBhvr>
                                    </p:animEffect>
                                  </p:childTnLst>
                                </p:cTn>
                              </p:par>
                            </p:childTnLst>
                          </p:cTn>
                        </p:par>
                        <p:par>
                          <p:cTn id="17" fill="hold" nodeType="afterGroup">
                            <p:stCondLst>
                              <p:cond delay="500"/>
                            </p:stCondLst>
                            <p:childTnLst>
                              <p:par>
                                <p:cTn id="18" presetID="14" presetClass="entr" presetSubtype="10" fill="hold" nodeType="afterEffect">
                                  <p:stCondLst>
                                    <p:cond delay="0"/>
                                  </p:stCondLst>
                                  <p:childTnLst>
                                    <p:set>
                                      <p:cBhvr>
                                        <p:cTn id="19" dur="1" fill="hold">
                                          <p:stCondLst>
                                            <p:cond delay="0"/>
                                          </p:stCondLst>
                                        </p:cTn>
                                        <p:tgtEl>
                                          <p:spTgt spid="28676"/>
                                        </p:tgtEl>
                                        <p:attrNameLst>
                                          <p:attrName>style.visibility</p:attrName>
                                        </p:attrNameLst>
                                      </p:cBhvr>
                                      <p:to>
                                        <p:strVal val="visible"/>
                                      </p:to>
                                    </p:set>
                                    <p:animEffect transition="in" filter="randombar(horizontal)">
                                      <p:cBhvr>
                                        <p:cTn id="20"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04800" y="2286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3. Whenever possible, avoid dimensioning to hidden lines.</a:t>
            </a:r>
          </a:p>
        </p:txBody>
      </p:sp>
      <p:pic>
        <p:nvPicPr>
          <p:cNvPr id="921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675" y="1473200"/>
            <a:ext cx="8091488" cy="494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04800" y="2286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4. Avoid dimensioning over or through the object.</a:t>
            </a:r>
          </a:p>
        </p:txBody>
      </p:sp>
      <p:pic>
        <p:nvPicPr>
          <p:cNvPr id="32771" name="Picture 3" descr="dimensionrules1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14475"/>
            <a:ext cx="7924800" cy="518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4" descr="dimensionrules13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14475"/>
            <a:ext cx="7924800" cy="518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 Box 5"/>
          <p:cNvSpPr txBox="1">
            <a:spLocks noChangeArrowheads="1"/>
          </p:cNvSpPr>
          <p:nvPr/>
        </p:nvSpPr>
        <p:spPr bwMode="auto">
          <a:xfrm>
            <a:off x="4267200" y="4257675"/>
            <a:ext cx="2133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400" b="1">
                <a:solidFill>
                  <a:srgbClr val="E60702"/>
                </a:solidFill>
              </a:rPr>
              <a:t>Incorrect</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wipe(up)">
                                      <p:cBhvr>
                                        <p:cTn id="7" dur="500"/>
                                        <p:tgtEl>
                                          <p:spTgt spid="32770"/>
                                        </p:tgtEl>
                                      </p:cBhvr>
                                    </p:animEffect>
                                  </p:childTnLst>
                                </p:cTn>
                              </p:par>
                            </p:childTnLst>
                          </p:cTn>
                        </p:par>
                        <p:par>
                          <p:cTn id="8" fill="hold" nodeType="afterGroup">
                            <p:stCondLst>
                              <p:cond delay="500"/>
                            </p:stCondLst>
                            <p:childTnLst>
                              <p:par>
                                <p:cTn id="9" presetID="14" presetClass="entr" presetSubtype="10" fill="hold" nodeType="afterEffect">
                                  <p:stCondLst>
                                    <p:cond delay="0"/>
                                  </p:stCondLst>
                                  <p:childTnLst>
                                    <p:set>
                                      <p:cBhvr>
                                        <p:cTn id="10" dur="1" fill="hold">
                                          <p:stCondLst>
                                            <p:cond delay="0"/>
                                          </p:stCondLst>
                                        </p:cTn>
                                        <p:tgtEl>
                                          <p:spTgt spid="32771"/>
                                        </p:tgtEl>
                                        <p:attrNameLst>
                                          <p:attrName>style.visibility</p:attrName>
                                        </p:attrNameLst>
                                      </p:cBhvr>
                                      <p:to>
                                        <p:strVal val="visible"/>
                                      </p:to>
                                    </p:set>
                                    <p:animEffect transition="in" filter="randombar(horizontal)">
                                      <p:cBhvr>
                                        <p:cTn id="11" dur="500"/>
                                        <p:tgtEl>
                                          <p:spTgt spid="3277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2773"/>
                                        </p:tgtEl>
                                        <p:attrNameLst>
                                          <p:attrName>style.visibility</p:attrName>
                                        </p:attrNameLst>
                                      </p:cBhvr>
                                      <p:to>
                                        <p:strVal val="visible"/>
                                      </p:to>
                                    </p:set>
                                    <p:animEffect transition="in" filter="wipe(left)">
                                      <p:cBhvr>
                                        <p:cTn id="16" dur="500"/>
                                        <p:tgtEl>
                                          <p:spTgt spid="32773"/>
                                        </p:tgtEl>
                                      </p:cBhvr>
                                    </p:animEffect>
                                  </p:childTnLst>
                                </p:cTn>
                              </p:par>
                            </p:childTnLst>
                          </p:cTn>
                        </p:par>
                        <p:par>
                          <p:cTn id="17" fill="hold" nodeType="afterGroup">
                            <p:stCondLst>
                              <p:cond delay="500"/>
                            </p:stCondLst>
                            <p:childTnLst>
                              <p:par>
                                <p:cTn id="18" presetID="14" presetClass="entr" presetSubtype="10" fill="hold" nodeType="afterEffect">
                                  <p:stCondLst>
                                    <p:cond delay="0"/>
                                  </p:stCondLst>
                                  <p:childTnLst>
                                    <p:set>
                                      <p:cBhvr>
                                        <p:cTn id="19" dur="1" fill="hold">
                                          <p:stCondLst>
                                            <p:cond delay="0"/>
                                          </p:stCondLst>
                                        </p:cTn>
                                        <p:tgtEl>
                                          <p:spTgt spid="32772"/>
                                        </p:tgtEl>
                                        <p:attrNameLst>
                                          <p:attrName>style.visibility</p:attrName>
                                        </p:attrNameLst>
                                      </p:cBhvr>
                                      <p:to>
                                        <p:strVal val="visible"/>
                                      </p:to>
                                    </p:set>
                                    <p:animEffect transition="in" filter="randombar(horizontal)">
                                      <p:cBhvr>
                                        <p:cTn id="20"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04800" y="2286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386B"/>
                </a:solidFill>
              </a:rPr>
              <a:t>4. Avoid dimensioning over or through the object.</a:t>
            </a:r>
          </a:p>
        </p:txBody>
      </p:sp>
      <p:pic>
        <p:nvPicPr>
          <p:cNvPr id="1126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8" y="1731963"/>
            <a:ext cx="7810500"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EngineeringCurriculum">
  <a:themeElements>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ering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ering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ering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ering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ering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ering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ering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ering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ering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ering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ering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ering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TotalTime>
  <Words>1340</Words>
  <Application>Microsoft Office PowerPoint</Application>
  <PresentationFormat>On-screen Show (4:3)</PresentationFormat>
  <Paragraphs>138</Paragraphs>
  <Slides>15</Slides>
  <Notes>15</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15</vt:i4>
      </vt:variant>
    </vt:vector>
  </HeadingPairs>
  <TitlesOfParts>
    <vt:vector size="18" baseType="lpstr">
      <vt:lpstr>Arial</vt:lpstr>
      <vt:lpstr>EngineeringCurriculum</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Project Lead The Way,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 Guidelines</dc:title>
  <dc:subject>GTT - Lesson 1.4 - Sketching and Dimensioning Techniques</dc:subject>
  <dc:creator>GTT Revision Team</dc:creator>
  <cp:lastModifiedBy>Shelli Church</cp:lastModifiedBy>
  <cp:revision>23</cp:revision>
  <dcterms:created xsi:type="dcterms:W3CDTF">2008-05-21T19:49:46Z</dcterms:created>
  <dcterms:modified xsi:type="dcterms:W3CDTF">2017-11-29T22:24:03Z</dcterms:modified>
</cp:coreProperties>
</file>